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7" r:id="rId2"/>
    <p:sldId id="413" r:id="rId3"/>
    <p:sldId id="415" r:id="rId4"/>
    <p:sldId id="430" r:id="rId5"/>
    <p:sldId id="431" r:id="rId6"/>
    <p:sldId id="433" r:id="rId7"/>
    <p:sldId id="417" r:id="rId8"/>
    <p:sldId id="418" r:id="rId9"/>
    <p:sldId id="432" r:id="rId10"/>
    <p:sldId id="422" r:id="rId11"/>
    <p:sldId id="424" r:id="rId12"/>
    <p:sldId id="423" r:id="rId13"/>
    <p:sldId id="435" r:id="rId14"/>
    <p:sldId id="368" r:id="rId15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.panek" initials="KP" lastIdx="10" clrIdx="0"/>
  <p:cmAuthor id="1" name="Nejedlo Tomáš Ing." initials="NTI" lastIdx="1" clrIdx="1">
    <p:extLst>
      <p:ext uri="{19B8F6BF-5375-455C-9EA6-DF929625EA0E}">
        <p15:presenceInfo xmlns:p15="http://schemas.microsoft.com/office/powerpoint/2012/main" xmlns="" userId="S-1-5-21-2013546996-1368335440-1734353810-22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DEA"/>
    <a:srgbClr val="FF0066"/>
    <a:srgbClr val="EC0C5F"/>
    <a:srgbClr val="CDF2FF"/>
    <a:srgbClr val="9BE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887" autoAdjust="0"/>
  </p:normalViewPr>
  <p:slideViewPr>
    <p:cSldViewPr>
      <p:cViewPr varScale="1">
        <p:scale>
          <a:sx n="44" d="100"/>
          <a:sy n="44" d="100"/>
        </p:scale>
        <p:origin x="-174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0T16:08:14.130" idx="1">
    <p:pos x="605" y="4257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92CB-C71C-4E0F-B857-DB371581E2C8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018-714C-4EAE-82A1-4CF3668BB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20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FD3-819D-4892-9D7E-93FCEE2E023A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06A1-B38E-4B37-ABD8-F699EC824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80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3minut.cz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2KviJ8Mb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besip.cz/getattachment/Akce-a-kampane/Kampane/13-MINUT/Radio-spoty.zip?lang=cs-CZ" TargetMode="External"/><Relationship Id="rId4" Type="http://schemas.openxmlformats.org/officeDocument/2006/relationships/hyperlink" Target="https://www.youtube.com/watch?v=Iimy3szof7Y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Děkuju za možnost být na tomto fóru, kde je řada odborných špiček na bezpečnost dopravy a vystoupit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Za BESIP oceňuju, že si i tato tradiční konference  pořád udržuje celý blok zaměřený právě na bezpečnost silničního provozu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Jelikož BESIP je především strážcem NSBSP dovolte mi nejen pár slov k tomu, jak si stojíme z pohledu jejího plnění a také jaké programy v letošním roce budou nebo již probíhají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81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040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401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945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604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32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preventivně osvětový zaměřený na nejméně zkušenou skupinu účastníků silničního provozu, tj. začínající účastníky bez zkušeností s řízením motorového vozidla a s vysokou mírou sebevědomý bez pokory a předvídavosti ve věku 15- 25 let v souvislosti s problematikou požití alkoholu a užití drog před jízdou. Kampaň </a:t>
            </a:r>
            <a:r>
              <a:rPr lang="cs-CZ" dirty="0" smtClean="0"/>
              <a:t>běžela již v průběhu minulého roku formou</a:t>
            </a:r>
            <a:r>
              <a:rPr lang="cs-CZ" baseline="0" dirty="0" smtClean="0"/>
              <a:t> rozhlasových spotů na Rádiích Beat, KISS a Spin i na televizních kanálech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(Prima, Prima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Prima love, Prima ZOOM, Prima MAX, Prima Krimi) 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Óčko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Óčko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Óčko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Star).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současné době se realizuje na sociálních sítích Google,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717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Asistenční systémy</a:t>
            </a:r>
          </a:p>
          <a:p>
            <a:pPr fontAlgn="base"/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 (Anti-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Braking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Nejznámější systém, původně navržen a zkonstruován pro letadla, dnes v každém novém automobilu. Jeho funkce je jasná, udržet vozidlo ovladatelné při prudkém brždění. Bez tohoto systému se při zabrzdění kola zablokují a není možné vozidlo ovládat, bez otáčení předních kol nemáte jak udat směr, kam chcete jet. Tento systém automaticky pootáčí kola střídavě s brzděním, ucítíte kopání brzdového pedálu a auto se bude rovnat. Občas je i na škodu, protože prodlužuje brzdnou dráhu (střídavým povolováním brzd se pomaleji snižuje rychlost) a rozdíl pár metrů je někdy zásadní, přesto má větší přínos než nadělá neplechy.</a:t>
            </a:r>
          </a:p>
          <a:p>
            <a:pPr fontAlgn="base"/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 (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Stability Program)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nebo také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 (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Stability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zvyšuje kontrolu nad vozidlem v krajních jízdních situacích, např. při rychlé jízdě do zatáčky nebo na kluzkém povrchu. V závislosti na jízdních podmínkách snižuje nebezpečí smyku a zlepšuje jízdní stabilitu. Systém pracuje při jakékoli rychlosti vozidla.</a:t>
            </a:r>
          </a:p>
          <a:p>
            <a:pPr fontAlgn="base"/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Asistent pro udržování vozidla v jízdním pruhu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LKA (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LaneKeeping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upozorní řidiče na nebezpečné manévry při jízdě rychlostí vyšší než 60 km/h, a to na základě sledování polohy vozidla v rámci jízdního pruhu. Začne-li vozidlo přejíždět bílou, šedou nebo modrou plnou či přerušovanou podélnou čáru, aktivuje funkce upozorňování na vyjetí z jízdního pruhu LDWS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LaneDepartureWarning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výstražné upozornění. Poté následuje zvukové a vizuální upozornění systému LKA, po němž přichází na řadu zásah do řízení, který vrátí vozidlo zpět do bezpečného směru v jízdním pruhu.</a:t>
            </a:r>
          </a:p>
          <a:p>
            <a:pPr fontAlgn="base"/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Asistent pro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dostatečný odstup od vpředu jedoucího vozu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ACC( adaptivní tempomat). 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ystém ACC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Adaptive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Cruise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se stará o stejné funkce jako tempomat, zejména o udržení nastavené rychlosti, navíc ale hlídá prostor před vozidlem a eliminuje možnost srážky s vepředu jedoucím automobilem. Systém reguluje rychlost podle dopravy a počasí, zároveň také kontroluje bezpečnou vzdálenost od vozidla jedoucího vpředu. Tím je především na dlouhých cestách a v hustém provozu výrazně ulehčená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AEB ( 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Autonomous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Brakin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Systém je navržen tak, aby rozpoznal různé typy silničních scénářů. Pokud řidič nedokáže reagovat včas na překážku před vozidlem, bude systém AEB automaticky brzdit s různými úrovněmi síly pomocí svého inteligentního algoritmu pro rychlost, dráhu, hybnost a dalších faktorech tak, aby zabránil nebo alespoň zmírnil dopady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kolize.áce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řidiče.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nové modely začne povinnost platit příští rok, na podzim 2022 pro všechny prodávané vozy.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482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988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B0F0"/>
                </a:solidFill>
              </a:rPr>
              <a:t>Kampaň</a:t>
            </a:r>
            <a:r>
              <a:rPr lang="cs-CZ" sz="1200" b="1" baseline="0" dirty="0" smtClean="0">
                <a:solidFill>
                  <a:srgbClr val="00B0F0"/>
                </a:solidFill>
              </a:rPr>
              <a:t> má za cíl d</a:t>
            </a:r>
            <a:r>
              <a:rPr lang="cs-CZ" sz="1200" b="1" dirty="0" smtClean="0">
                <a:solidFill>
                  <a:srgbClr val="00B0F0"/>
                </a:solidFill>
              </a:rPr>
              <a:t>emonstrovat, že zisk v podobě několika málo ušetřených minut je vykoupen reálným nákladem, kterým jsou možné celoživotní následky našeho chování.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solidFill>
                <a:srgbClr val="00B0F0"/>
              </a:solidFill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srgbClr val="00B0F0"/>
                </a:solidFill>
                <a:hlinkClick r:id="rId3"/>
              </a:rPr>
              <a:t>www.13minut.cz</a:t>
            </a:r>
            <a:r>
              <a:rPr lang="cs-CZ" b="1" dirty="0" smtClean="0">
                <a:solidFill>
                  <a:srgbClr val="00B0F0"/>
                </a:solidFill>
              </a:rPr>
              <a:t> … odkaz na stránky kampaně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291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dirty="0" smtClean="0">
                <a:solidFill>
                  <a:srgbClr val="00B0F0"/>
                </a:solidFill>
                <a:hlinkClick r:id="rId3"/>
              </a:rPr>
              <a:t>13 minut</a:t>
            </a:r>
            <a:r>
              <a:rPr lang="cs-CZ" sz="1200" b="1" dirty="0" smtClean="0">
                <a:solidFill>
                  <a:srgbClr val="00B0F0"/>
                </a:solidFill>
              </a:rPr>
              <a:t> …   </a:t>
            </a:r>
            <a:r>
              <a:rPr lang="cs-CZ" sz="1200" b="0" dirty="0" smtClean="0">
                <a:solidFill>
                  <a:srgbClr val="00B0F0"/>
                </a:solidFill>
              </a:rPr>
              <a:t>odkaz na trailer k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celovečernímu dokumentárnímu filmu</a:t>
            </a:r>
            <a:r>
              <a:rPr lang="cs-CZ" sz="1200" b="0" dirty="0" smtClean="0">
                <a:solidFill>
                  <a:srgbClr val="00B0F0"/>
                </a:solidFill>
              </a:rPr>
              <a:t> „13 minut“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B0F0"/>
                </a:solidFill>
                <a:hlinkClick r:id="rId4"/>
              </a:rPr>
              <a:t>Televizní spot</a:t>
            </a:r>
            <a:r>
              <a:rPr lang="cs-CZ" sz="1200" b="1" dirty="0" smtClean="0">
                <a:solidFill>
                  <a:srgbClr val="00B0F0"/>
                </a:solidFill>
              </a:rPr>
              <a:t> </a:t>
            </a:r>
            <a:r>
              <a:rPr lang="cs-CZ" sz="1200" b="0" dirty="0" smtClean="0">
                <a:solidFill>
                  <a:srgbClr val="00B0F0"/>
                </a:solidFill>
              </a:rPr>
              <a:t>… odkaz na televizní spot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B0F0"/>
                </a:solidFill>
                <a:hlinkClick r:id="rId5"/>
              </a:rPr>
              <a:t>Rozhlasové spoty</a:t>
            </a:r>
            <a:r>
              <a:rPr lang="cs-CZ" sz="1200" b="1" dirty="0" smtClean="0">
                <a:solidFill>
                  <a:srgbClr val="00B0F0"/>
                </a:solidFill>
              </a:rPr>
              <a:t> </a:t>
            </a:r>
            <a:r>
              <a:rPr lang="cs-CZ" sz="1200" b="0" dirty="0" smtClean="0">
                <a:solidFill>
                  <a:srgbClr val="00B0F0"/>
                </a:solidFill>
              </a:rPr>
              <a:t>… 2 verze rozhlasových spotů – odkaz ke stažení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rgbClr val="00B0F0"/>
              </a:solidFill>
            </a:endParaRPr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597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45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Na tyto pilíře navazuje Akční program…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56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119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32B3-CD99-4D4F-8952-FC01308109FF}" type="datetimeFigureOut">
              <a:rPr lang="cs-CZ" smtClean="0"/>
              <a:pPr/>
              <a:t>31.05.2021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13minut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besip.cz/getattachment/Akce-a-kampane/Kampane/13-MINUT/Radio-spoty.zip?lang=cs-CZ" TargetMode="External"/><Relationship Id="rId5" Type="http://schemas.openxmlformats.org/officeDocument/2006/relationships/hyperlink" Target="https://www.youtube.com/watch?v=Iimy3szof7Y" TargetMode="External"/><Relationship Id="rId4" Type="http://schemas.openxmlformats.org/officeDocument/2006/relationships/hyperlink" Target="https://www.youtube.com/watch?v=Jx2KviJ8Mb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besip.cz/Pro-odborniky/Narodni-strategie-BESIP/Aktualni-strateg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53984"/>
            <a:ext cx="12192000" cy="1751280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Bc. Pavel </a:t>
            </a:r>
            <a:r>
              <a:rPr lang="cs-CZ" sz="3600" dirty="0" err="1" smtClean="0"/>
              <a:t>Blahut</a:t>
            </a:r>
            <a:endParaRPr lang="cs-CZ" sz="3600" dirty="0" smtClean="0"/>
          </a:p>
          <a:p>
            <a:pPr algn="ctr"/>
            <a:r>
              <a:rPr lang="cs-CZ" sz="3600" dirty="0" smtClean="0"/>
              <a:t>Koordinátor pro </a:t>
            </a:r>
            <a:r>
              <a:rPr lang="cs-CZ" sz="3600" dirty="0" err="1" smtClean="0"/>
              <a:t>Moravskoslezskký</a:t>
            </a:r>
            <a:r>
              <a:rPr lang="cs-CZ" sz="3600" dirty="0" smtClean="0"/>
              <a:t> kraj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376" y="2564904"/>
            <a:ext cx="11377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ADEA"/>
                </a:solidFill>
              </a:rPr>
              <a:t>Aktivity </a:t>
            </a:r>
            <a:r>
              <a:rPr lang="cs-CZ" sz="3600" b="1" dirty="0" smtClean="0">
                <a:solidFill>
                  <a:srgbClr val="00ADEA"/>
                </a:solidFill>
              </a:rPr>
              <a:t>BESIP </a:t>
            </a:r>
            <a:r>
              <a:rPr lang="cs-CZ" sz="3600" dirty="0" smtClean="0">
                <a:solidFill>
                  <a:srgbClr val="00ADEA"/>
                </a:solidFill>
              </a:rPr>
              <a:t>v roce 2021</a:t>
            </a:r>
            <a:endParaRPr lang="cs-CZ" sz="3600" dirty="0">
              <a:solidFill>
                <a:srgbClr val="FF0066"/>
              </a:solidFill>
            </a:endParaRPr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2" y="476672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Návrh opatření 2021-2022 - rychlost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B0F0"/>
                </a:solidFill>
              </a:rPr>
              <a:t>zvýšit </a:t>
            </a:r>
            <a:r>
              <a:rPr lang="cs-CZ" sz="2600" b="1" dirty="0">
                <a:solidFill>
                  <a:srgbClr val="00B0F0"/>
                </a:solidFill>
              </a:rPr>
              <a:t>počet </a:t>
            </a:r>
            <a:r>
              <a:rPr lang="cs-CZ" sz="2600" b="1" dirty="0">
                <a:solidFill>
                  <a:srgbClr val="FF0066"/>
                </a:solidFill>
              </a:rPr>
              <a:t>vozidel v policejním provedení </a:t>
            </a:r>
            <a:r>
              <a:rPr lang="cs-CZ" sz="2600" b="1" dirty="0">
                <a:solidFill>
                  <a:srgbClr val="00B0F0"/>
                </a:solidFill>
              </a:rPr>
              <a:t>ve viditelném </a:t>
            </a:r>
            <a:r>
              <a:rPr lang="cs-CZ" sz="2600" b="1" dirty="0" smtClean="0">
                <a:solidFill>
                  <a:srgbClr val="00B0F0"/>
                </a:solidFill>
              </a:rPr>
              <a:t>dohledu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rgbClr val="00B0F0"/>
                </a:solidFill>
              </a:rPr>
              <a:t>z</a:t>
            </a:r>
            <a:r>
              <a:rPr lang="cs-CZ" sz="2600" b="1" dirty="0" smtClean="0">
                <a:solidFill>
                  <a:srgbClr val="00B0F0"/>
                </a:solidFill>
              </a:rPr>
              <a:t>výšit </a:t>
            </a:r>
            <a:r>
              <a:rPr lang="cs-CZ" sz="2600" b="1" dirty="0">
                <a:solidFill>
                  <a:srgbClr val="00B0F0"/>
                </a:solidFill>
              </a:rPr>
              <a:t>počet obsazených </a:t>
            </a:r>
            <a:r>
              <a:rPr lang="cs-CZ" sz="2600" b="1" dirty="0" smtClean="0">
                <a:solidFill>
                  <a:srgbClr val="00B0F0"/>
                </a:solidFill>
              </a:rPr>
              <a:t>systemizovaných </a:t>
            </a:r>
            <a:r>
              <a:rPr lang="cs-CZ" sz="2600" b="1" dirty="0" smtClean="0">
                <a:solidFill>
                  <a:srgbClr val="FF0066"/>
                </a:solidFill>
              </a:rPr>
              <a:t>míst dopravní policie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B0F0"/>
                </a:solidFill>
              </a:rPr>
              <a:t>zvýšit </a:t>
            </a:r>
            <a:r>
              <a:rPr lang="cs-CZ" sz="2600" b="1" dirty="0">
                <a:solidFill>
                  <a:srgbClr val="00B0F0"/>
                </a:solidFill>
              </a:rPr>
              <a:t>počet </a:t>
            </a:r>
            <a:r>
              <a:rPr lang="cs-CZ" sz="2600" b="1" dirty="0">
                <a:solidFill>
                  <a:srgbClr val="FF0066"/>
                </a:solidFill>
              </a:rPr>
              <a:t>automatizovaných technických prostředků </a:t>
            </a:r>
            <a:r>
              <a:rPr lang="cs-CZ" sz="2600" b="1" dirty="0">
                <a:solidFill>
                  <a:srgbClr val="00B0F0"/>
                </a:solidFill>
              </a:rPr>
              <a:t>bez obsluhy k dokumentaci a vyřízení závažných porušování pravidel silničního provozu (rychlost, zákaz předjíždění, bezpečný </a:t>
            </a:r>
            <a:r>
              <a:rPr lang="cs-CZ" sz="2600" b="1" dirty="0" smtClean="0">
                <a:solidFill>
                  <a:srgbClr val="00B0F0"/>
                </a:solidFill>
              </a:rPr>
              <a:t>rozestup) </a:t>
            </a:r>
            <a:r>
              <a:rPr lang="cs-CZ" sz="2600" b="1" dirty="0">
                <a:solidFill>
                  <a:srgbClr val="00B0F0"/>
                </a:solidFill>
              </a:rPr>
              <a:t>na silnicích I. tříd mimo </a:t>
            </a:r>
            <a:r>
              <a:rPr lang="cs-CZ" sz="2600" b="1" dirty="0" smtClean="0">
                <a:solidFill>
                  <a:srgbClr val="00B0F0"/>
                </a:solidFill>
              </a:rPr>
              <a:t>obec – </a:t>
            </a:r>
            <a:r>
              <a:rPr lang="cs-CZ" sz="2600" b="1" dirty="0" smtClean="0">
                <a:solidFill>
                  <a:srgbClr val="FF0066"/>
                </a:solidFill>
              </a:rPr>
              <a:t>v rizikových lokalitách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B0F0"/>
                </a:solidFill>
              </a:rPr>
              <a:t>zvyšovat </a:t>
            </a:r>
            <a:r>
              <a:rPr lang="cs-CZ" sz="2600" b="1" dirty="0">
                <a:solidFill>
                  <a:srgbClr val="00B0F0"/>
                </a:solidFill>
              </a:rPr>
              <a:t>počet </a:t>
            </a:r>
            <a:r>
              <a:rPr lang="cs-CZ" sz="2600" b="1" dirty="0">
                <a:solidFill>
                  <a:srgbClr val="FF0066"/>
                </a:solidFill>
              </a:rPr>
              <a:t>zón 30 v lokalitách s vysokým počtem zranitelných účastníků </a:t>
            </a:r>
            <a:r>
              <a:rPr lang="cs-CZ" sz="2600" b="1" dirty="0">
                <a:solidFill>
                  <a:srgbClr val="00B0F0"/>
                </a:solidFill>
              </a:rPr>
              <a:t>dopravy (např. nákupní a rezidenční </a:t>
            </a:r>
            <a:r>
              <a:rPr lang="cs-CZ" sz="2600" b="1" dirty="0" smtClean="0">
                <a:solidFill>
                  <a:srgbClr val="00B0F0"/>
                </a:solidFill>
              </a:rPr>
              <a:t>oblasti)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FF0066"/>
                </a:solidFill>
              </a:rPr>
              <a:t>preventivní kampaň </a:t>
            </a:r>
            <a:r>
              <a:rPr lang="cs-CZ" sz="2600" b="1" dirty="0">
                <a:solidFill>
                  <a:srgbClr val="00B0F0"/>
                </a:solidFill>
              </a:rPr>
              <a:t>ke zlepšení vnímání rychlostních limitů a jejich smyslu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600" dirty="0" smtClean="0"/>
          </a:p>
          <a:p>
            <a:pPr marL="0" indent="0"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9658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Návrh opatření 2021-2022 – mladí řidiči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465" y="152593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ADEA"/>
                </a:solidFill>
              </a:rPr>
              <a:t>reformovat </a:t>
            </a:r>
            <a:r>
              <a:rPr lang="cs-CZ" sz="2600" b="1" dirty="0">
                <a:solidFill>
                  <a:srgbClr val="00ADEA"/>
                </a:solidFill>
              </a:rPr>
              <a:t>zkoušku odborné způsobilosti žadatelů o řidičské oprávnění ve smyslu </a:t>
            </a:r>
            <a:r>
              <a:rPr lang="cs-CZ" sz="2600" b="1" dirty="0">
                <a:solidFill>
                  <a:srgbClr val="FF0066"/>
                </a:solidFill>
              </a:rPr>
              <a:t>těsnější vazby na bezpečné chování v reálných dopravních </a:t>
            </a:r>
            <a:r>
              <a:rPr lang="cs-CZ" sz="2600" b="1" dirty="0" smtClean="0">
                <a:solidFill>
                  <a:srgbClr val="FF0066"/>
                </a:solidFill>
              </a:rPr>
              <a:t>situacích</a:t>
            </a:r>
          </a:p>
          <a:p>
            <a:pPr marL="0" indent="0">
              <a:buNone/>
            </a:pPr>
            <a:r>
              <a:rPr lang="cs-CZ" sz="2600" b="1" dirty="0" smtClean="0">
                <a:solidFill>
                  <a:srgbClr val="FF0066"/>
                </a:solidFill>
              </a:rPr>
              <a:t>    (</a:t>
            </a:r>
            <a:r>
              <a:rPr lang="pt-BR" sz="2600" b="1" dirty="0">
                <a:solidFill>
                  <a:srgbClr val="FF0066"/>
                </a:solidFill>
              </a:rPr>
              <a:t>simulace dopravních situací a jejich začlenění do </a:t>
            </a:r>
            <a:r>
              <a:rPr lang="pt-BR" sz="2600" b="1" dirty="0" smtClean="0">
                <a:solidFill>
                  <a:srgbClr val="FF0066"/>
                </a:solidFill>
              </a:rPr>
              <a:t>e-Testů</a:t>
            </a:r>
            <a:r>
              <a:rPr lang="cs-CZ" sz="2600" b="1" dirty="0" smtClean="0">
                <a:solidFill>
                  <a:srgbClr val="FF0066"/>
                </a:solidFill>
              </a:rPr>
              <a:t>)</a:t>
            </a:r>
            <a:r>
              <a:rPr lang="pt-BR" sz="2600" b="1" dirty="0" smtClean="0">
                <a:solidFill>
                  <a:srgbClr val="FF0066"/>
                </a:solidFill>
              </a:rPr>
              <a:t> </a:t>
            </a:r>
            <a:endParaRPr lang="cs-CZ" sz="2600" b="1" dirty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ADEA"/>
                </a:solidFill>
              </a:rPr>
              <a:t>trénink </a:t>
            </a:r>
            <a:r>
              <a:rPr lang="cs-CZ" sz="2600" b="1" dirty="0">
                <a:solidFill>
                  <a:srgbClr val="FF0066"/>
                </a:solidFill>
              </a:rPr>
              <a:t>vyhledávání zárodků </a:t>
            </a:r>
            <a:r>
              <a:rPr lang="cs-CZ" sz="2600" b="1" dirty="0" smtClean="0">
                <a:solidFill>
                  <a:srgbClr val="FF0066"/>
                </a:solidFill>
              </a:rPr>
              <a:t>nebezpečí, „Hazard </a:t>
            </a:r>
            <a:r>
              <a:rPr lang="cs-CZ" sz="2600" b="1" dirty="0" err="1" smtClean="0">
                <a:solidFill>
                  <a:srgbClr val="FF0066"/>
                </a:solidFill>
              </a:rPr>
              <a:t>Perception</a:t>
            </a:r>
            <a:r>
              <a:rPr lang="cs-CZ" sz="2600" b="1" dirty="0" smtClean="0">
                <a:solidFill>
                  <a:srgbClr val="FF0066"/>
                </a:solidFill>
              </a:rPr>
              <a:t>“ videa ve výuce</a:t>
            </a:r>
            <a:endParaRPr lang="cs-CZ" sz="2600" b="1" dirty="0">
              <a:solidFill>
                <a:srgbClr val="00ADEA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FF0066"/>
                </a:solidFill>
              </a:rPr>
              <a:t>omezit </a:t>
            </a:r>
            <a:r>
              <a:rPr lang="cs-CZ" sz="2600" b="1" dirty="0">
                <a:solidFill>
                  <a:srgbClr val="FF0066"/>
                </a:solidFill>
              </a:rPr>
              <a:t>počet pokusů </a:t>
            </a:r>
            <a:r>
              <a:rPr lang="cs-CZ" sz="2600" b="1" dirty="0">
                <a:solidFill>
                  <a:srgbClr val="00ADEA"/>
                </a:solidFill>
              </a:rPr>
              <a:t>o získání řidičského oprávnění před nutným opakováním celého výcviku; </a:t>
            </a:r>
            <a:endParaRPr lang="cs-CZ" sz="2600" b="1" dirty="0" smtClean="0">
              <a:solidFill>
                <a:srgbClr val="00ADEA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ADEA"/>
                </a:solidFill>
              </a:rPr>
              <a:t>realizace </a:t>
            </a:r>
            <a:r>
              <a:rPr lang="cs-CZ" sz="2600" b="1" dirty="0">
                <a:solidFill>
                  <a:srgbClr val="FF0066"/>
                </a:solidFill>
              </a:rPr>
              <a:t>dopravní výchovy pro střední školy </a:t>
            </a:r>
            <a:r>
              <a:rPr lang="cs-CZ" sz="2600" b="1" dirty="0">
                <a:solidFill>
                  <a:srgbClr val="00ADEA"/>
                </a:solidFill>
              </a:rPr>
              <a:t>s důrazem na zodpovědnost začínajících </a:t>
            </a:r>
            <a:r>
              <a:rPr lang="cs-CZ" sz="2600" b="1" dirty="0" smtClean="0">
                <a:solidFill>
                  <a:srgbClr val="00ADEA"/>
                </a:solidFill>
              </a:rPr>
              <a:t>řidičů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rgbClr val="00ADEA"/>
                </a:solidFill>
              </a:rPr>
              <a:t>k</a:t>
            </a:r>
            <a:r>
              <a:rPr lang="cs-CZ" sz="2600" b="1" dirty="0" smtClean="0">
                <a:solidFill>
                  <a:srgbClr val="00ADEA"/>
                </a:solidFill>
              </a:rPr>
              <a:t>ampaně </a:t>
            </a:r>
            <a:r>
              <a:rPr lang="cs-CZ" sz="2600" b="1" dirty="0" smtClean="0">
                <a:solidFill>
                  <a:srgbClr val="FF0066"/>
                </a:solidFill>
              </a:rPr>
              <a:t>vysvětlující rodičům a klientům, co obsahuje kvalitní autoškola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183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Návrh opatření – účinný dohled a vymahatelnost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rgbClr val="00ADEA"/>
                </a:solidFill>
              </a:rPr>
              <a:t>r</a:t>
            </a:r>
            <a:r>
              <a:rPr lang="cs-CZ" sz="2600" b="1" dirty="0" smtClean="0">
                <a:solidFill>
                  <a:srgbClr val="00ADEA"/>
                </a:solidFill>
              </a:rPr>
              <a:t>eforma správního trestání (</a:t>
            </a:r>
            <a:r>
              <a:rPr lang="cs-CZ" sz="2600" b="1" dirty="0" smtClean="0">
                <a:solidFill>
                  <a:srgbClr val="FF0066"/>
                </a:solidFill>
              </a:rPr>
              <a:t>jednodušší bodový systém, přísnější sankce za závažné přestupky, delší zákazy řízení</a:t>
            </a:r>
            <a:r>
              <a:rPr lang="cs-CZ" sz="2600" b="1" dirty="0" smtClean="0">
                <a:solidFill>
                  <a:srgbClr val="00ADEA"/>
                </a:solidFill>
              </a:rPr>
              <a:t>, dvojnásobek sankce při zavinění nehody atd.)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ADEA"/>
                </a:solidFill>
              </a:rPr>
              <a:t>vytvořit </a:t>
            </a:r>
            <a:r>
              <a:rPr lang="cs-CZ" sz="2600" b="1" dirty="0">
                <a:solidFill>
                  <a:srgbClr val="00ADEA"/>
                </a:solidFill>
              </a:rPr>
              <a:t>legislativní a  věcné podmínky pro realizaci </a:t>
            </a:r>
            <a:r>
              <a:rPr lang="cs-CZ" sz="2600" b="1" dirty="0">
                <a:solidFill>
                  <a:srgbClr val="FF0066"/>
                </a:solidFill>
              </a:rPr>
              <a:t>rehabilitačních programů pro </a:t>
            </a:r>
            <a:r>
              <a:rPr lang="cs-CZ" sz="2600" b="1" dirty="0" smtClean="0">
                <a:solidFill>
                  <a:srgbClr val="FF0066"/>
                </a:solidFill>
              </a:rPr>
              <a:t>rizikové řidiče (recidivní přestupce)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FF0066"/>
                </a:solidFill>
              </a:rPr>
              <a:t>zvýšení </a:t>
            </a:r>
            <a:r>
              <a:rPr lang="cs-CZ" sz="2600" b="1" dirty="0">
                <a:solidFill>
                  <a:srgbClr val="FF0066"/>
                </a:solidFill>
              </a:rPr>
              <a:t>vymahatelnosti pokut uložených provozovateli </a:t>
            </a:r>
            <a:r>
              <a:rPr lang="cs-CZ" sz="2600" b="1" dirty="0" smtClean="0">
                <a:solidFill>
                  <a:srgbClr val="FF0066"/>
                </a:solidFill>
              </a:rPr>
              <a:t>vozidla </a:t>
            </a:r>
            <a:endParaRPr lang="cs-CZ" sz="2600" b="1" dirty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ADEA"/>
                </a:solidFill>
              </a:rPr>
              <a:t>viditelný </a:t>
            </a:r>
            <a:r>
              <a:rPr lang="cs-CZ" sz="2600" b="1" dirty="0">
                <a:solidFill>
                  <a:srgbClr val="FF0066"/>
                </a:solidFill>
              </a:rPr>
              <a:t>policejní dohled</a:t>
            </a:r>
            <a:r>
              <a:rPr lang="cs-CZ" sz="2600" b="1" dirty="0">
                <a:solidFill>
                  <a:srgbClr val="00ADEA"/>
                </a:solidFill>
              </a:rPr>
              <a:t> </a:t>
            </a:r>
            <a:r>
              <a:rPr lang="cs-CZ" sz="2600" b="1" dirty="0" smtClean="0">
                <a:solidFill>
                  <a:srgbClr val="00ADEA"/>
                </a:solidFill>
              </a:rPr>
              <a:t>zaměřený na alkohol a návykové látky, používání </a:t>
            </a:r>
            <a:r>
              <a:rPr lang="cs-CZ" sz="2600" b="1" dirty="0">
                <a:solidFill>
                  <a:srgbClr val="00ADEA"/>
                </a:solidFill>
              </a:rPr>
              <a:t>zádržných </a:t>
            </a:r>
            <a:r>
              <a:rPr lang="cs-CZ" sz="2600" b="1" dirty="0" smtClean="0">
                <a:solidFill>
                  <a:srgbClr val="00ADEA"/>
                </a:solidFill>
              </a:rPr>
              <a:t>systémů, chování </a:t>
            </a:r>
            <a:r>
              <a:rPr lang="cs-CZ" sz="2600" b="1" dirty="0">
                <a:solidFill>
                  <a:srgbClr val="00ADEA"/>
                </a:solidFill>
              </a:rPr>
              <a:t>motocyklistů</a:t>
            </a:r>
            <a:r>
              <a:rPr lang="cs-CZ" sz="2600" b="1" dirty="0" smtClean="0">
                <a:solidFill>
                  <a:srgbClr val="00ADEA"/>
                </a:solidFill>
              </a:rPr>
              <a:t>;</a:t>
            </a:r>
            <a:r>
              <a:rPr lang="cs-CZ" sz="2600" b="1" dirty="0">
                <a:solidFill>
                  <a:srgbClr val="00ADEA"/>
                </a:solidFill>
              </a:rPr>
              <a:t> nesprávné předjíždění a vjetí do </a:t>
            </a:r>
            <a:r>
              <a:rPr lang="cs-CZ" sz="2600" b="1" dirty="0" smtClean="0">
                <a:solidFill>
                  <a:srgbClr val="00ADEA"/>
                </a:solidFill>
              </a:rPr>
              <a:t>protisměru, nedání </a:t>
            </a:r>
            <a:r>
              <a:rPr lang="cs-CZ" sz="2600" b="1" dirty="0">
                <a:solidFill>
                  <a:srgbClr val="00ADEA"/>
                </a:solidFill>
              </a:rPr>
              <a:t>přednosti v </a:t>
            </a:r>
            <a:r>
              <a:rPr lang="cs-CZ" sz="2600" b="1" dirty="0" smtClean="0">
                <a:solidFill>
                  <a:srgbClr val="00ADEA"/>
                </a:solidFill>
              </a:rPr>
              <a:t>jízdě; nevěnování </a:t>
            </a:r>
            <a:r>
              <a:rPr lang="cs-CZ" sz="2600" b="1" dirty="0">
                <a:solidFill>
                  <a:srgbClr val="00ADEA"/>
                </a:solidFill>
              </a:rPr>
              <a:t>se </a:t>
            </a:r>
            <a:r>
              <a:rPr lang="cs-CZ" sz="2600" b="1" dirty="0" smtClean="0">
                <a:solidFill>
                  <a:srgbClr val="00ADEA"/>
                </a:solidFill>
              </a:rPr>
              <a:t>řízení</a:t>
            </a:r>
          </a:p>
          <a:p>
            <a:endParaRPr lang="cs-CZ" sz="2600" b="1" dirty="0" smtClean="0">
              <a:solidFill>
                <a:srgbClr val="00ADEA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68260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>
                <a:solidFill>
                  <a:schemeClr val="bg1"/>
                </a:solidFill>
              </a:rPr>
              <a:t>Plnění Akčního plánu 2021-2022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094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rgbClr val="00ADEA"/>
                </a:solidFill>
              </a:rPr>
              <a:t>Usnesení č. 8 ze dne 4. ledna 2021 ukládá v bodě 2 místopředsedovi vlády, ministru průmyslu a obchodu a ministru dopravy:</a:t>
            </a:r>
          </a:p>
          <a:p>
            <a:endParaRPr lang="cs-CZ" sz="2600" b="1" dirty="0" smtClean="0">
              <a:solidFill>
                <a:srgbClr val="00ADEA"/>
              </a:solidFill>
            </a:endParaRPr>
          </a:p>
          <a:p>
            <a:pPr marL="0" indent="0">
              <a:buNone/>
            </a:pPr>
            <a:r>
              <a:rPr lang="cs-CZ" sz="2600" b="1" dirty="0">
                <a:solidFill>
                  <a:srgbClr val="FF0066"/>
                </a:solidFill>
              </a:rPr>
              <a:t>P</a:t>
            </a:r>
            <a:r>
              <a:rPr lang="cs-CZ" sz="2600" b="1" dirty="0" smtClean="0">
                <a:solidFill>
                  <a:srgbClr val="FF0066"/>
                </a:solidFill>
              </a:rPr>
              <a:t>ředložit </a:t>
            </a:r>
            <a:r>
              <a:rPr lang="cs-CZ" sz="2600" b="1" dirty="0">
                <a:solidFill>
                  <a:srgbClr val="FF0066"/>
                </a:solidFill>
              </a:rPr>
              <a:t>vládě </a:t>
            </a:r>
            <a:r>
              <a:rPr lang="cs-CZ" sz="2600" b="1" dirty="0">
                <a:solidFill>
                  <a:srgbClr val="00ADEA"/>
                </a:solidFill>
              </a:rPr>
              <a:t>k projednání </a:t>
            </a:r>
            <a:r>
              <a:rPr lang="cs-CZ" sz="2600" b="1" dirty="0">
                <a:solidFill>
                  <a:srgbClr val="FF0066"/>
                </a:solidFill>
              </a:rPr>
              <a:t>do 31. ledna 2023 </a:t>
            </a:r>
            <a:r>
              <a:rPr lang="cs-CZ" sz="2600" b="1" dirty="0">
                <a:solidFill>
                  <a:srgbClr val="00ADEA"/>
                </a:solidFill>
              </a:rPr>
              <a:t>vyhodnocení </a:t>
            </a:r>
            <a:r>
              <a:rPr lang="cs-CZ" sz="2600" b="1" dirty="0">
                <a:solidFill>
                  <a:srgbClr val="FF0066"/>
                </a:solidFill>
              </a:rPr>
              <a:t>plnění Akčního plánu Strategie na období 2021-2022</a:t>
            </a:r>
            <a:r>
              <a:rPr lang="cs-CZ" sz="2600" b="1" dirty="0">
                <a:solidFill>
                  <a:srgbClr val="00ADEA"/>
                </a:solidFill>
              </a:rPr>
              <a:t> a </a:t>
            </a:r>
            <a:r>
              <a:rPr lang="cs-CZ" sz="2600" b="1" dirty="0">
                <a:solidFill>
                  <a:srgbClr val="FF0066"/>
                </a:solidFill>
              </a:rPr>
              <a:t>návrh Akčního plánu </a:t>
            </a:r>
            <a:r>
              <a:rPr lang="cs-CZ" sz="2600" b="1" dirty="0">
                <a:solidFill>
                  <a:srgbClr val="00ADEA"/>
                </a:solidFill>
              </a:rPr>
              <a:t>Strategie na období </a:t>
            </a:r>
            <a:r>
              <a:rPr lang="cs-CZ" sz="2600" b="1" dirty="0">
                <a:solidFill>
                  <a:srgbClr val="FF0066"/>
                </a:solidFill>
              </a:rPr>
              <a:t>2023-2024</a:t>
            </a:r>
            <a:r>
              <a:rPr lang="cs-CZ" sz="2600" b="1" dirty="0">
                <a:solidFill>
                  <a:srgbClr val="00ADEA"/>
                </a:solidFill>
              </a:rPr>
              <a:t>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2791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77072"/>
            <a:ext cx="12192000" cy="1753200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872" y="1124745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„Nenech se ovlivnit“ – alkohol a drogy u mladých řidičů 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598525" y="1324345"/>
            <a:ext cx="3981934" cy="4742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Řidiči </a:t>
            </a:r>
            <a:r>
              <a:rPr lang="cs-CZ" sz="1800" b="1" dirty="0">
                <a:solidFill>
                  <a:srgbClr val="FF0000"/>
                </a:solidFill>
              </a:rPr>
              <a:t>do 24 let v roce </a:t>
            </a:r>
            <a:r>
              <a:rPr lang="cs-CZ" sz="1800" b="1" dirty="0" smtClean="0">
                <a:solidFill>
                  <a:srgbClr val="FF0000"/>
                </a:solidFill>
              </a:rPr>
              <a:t>2020 jejich vinou:</a:t>
            </a:r>
          </a:p>
          <a:p>
            <a:pPr marL="0" indent="0">
              <a:lnSpc>
                <a:spcPct val="150000"/>
              </a:lnSpc>
              <a:buNone/>
            </a:pPr>
            <a:endParaRPr lang="cs-CZ" sz="900" b="1" dirty="0" smtClean="0">
              <a:solidFill>
                <a:srgbClr val="FF0000"/>
              </a:solidFill>
            </a:endParaRPr>
          </a:p>
          <a:p>
            <a:r>
              <a:rPr lang="cs-CZ" sz="1800" b="1" dirty="0" smtClean="0">
                <a:solidFill>
                  <a:srgbClr val="FF0000"/>
                </a:solidFill>
              </a:rPr>
              <a:t>66 </a:t>
            </a:r>
            <a:r>
              <a:rPr lang="cs-CZ" sz="1800" b="1" dirty="0">
                <a:solidFill>
                  <a:srgbClr val="FF0000"/>
                </a:solidFill>
              </a:rPr>
              <a:t>usmrcených </a:t>
            </a:r>
            <a:r>
              <a:rPr lang="cs-CZ" sz="1800" b="1" dirty="0" smtClean="0">
                <a:solidFill>
                  <a:srgbClr val="FF0000"/>
                </a:solidFill>
              </a:rPr>
              <a:t>osob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     (</a:t>
            </a:r>
            <a:r>
              <a:rPr lang="cs-CZ" sz="1800" b="1" dirty="0">
                <a:solidFill>
                  <a:srgbClr val="FF0000"/>
                </a:solidFill>
              </a:rPr>
              <a:t>meziročně o 18 </a:t>
            </a:r>
            <a:r>
              <a:rPr lang="cs-CZ" sz="1800" b="1" dirty="0" smtClean="0">
                <a:solidFill>
                  <a:srgbClr val="FF0000"/>
                </a:solidFill>
              </a:rPr>
              <a:t>méně)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239 těžce zraněných osob (meziročně o 31 méně)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r>
              <a:rPr lang="cs-CZ" sz="1800" b="1" dirty="0" smtClean="0">
                <a:solidFill>
                  <a:srgbClr val="00ADEA"/>
                </a:solidFill>
              </a:rPr>
              <a:t>cílová </a:t>
            </a:r>
            <a:r>
              <a:rPr lang="cs-CZ" sz="1800" b="1" dirty="0">
                <a:solidFill>
                  <a:srgbClr val="00ADEA"/>
                </a:solidFill>
              </a:rPr>
              <a:t>skupina </a:t>
            </a:r>
            <a:r>
              <a:rPr lang="cs-CZ" sz="1800" b="1" dirty="0" smtClean="0">
                <a:solidFill>
                  <a:srgbClr val="00ADEA"/>
                </a:solidFill>
              </a:rPr>
              <a:t>15-25 let, </a:t>
            </a:r>
            <a:endParaRPr lang="cs-CZ" sz="1800" b="1" dirty="0">
              <a:solidFill>
                <a:srgbClr val="00ADEA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ADEA"/>
                </a:solidFill>
              </a:rPr>
              <a:t>      tzv</a:t>
            </a:r>
            <a:r>
              <a:rPr lang="cs-CZ" sz="1800" b="1" dirty="0">
                <a:solidFill>
                  <a:srgbClr val="00ADEA"/>
                </a:solidFill>
              </a:rPr>
              <a:t>. víkendové </a:t>
            </a:r>
            <a:r>
              <a:rPr lang="cs-CZ" sz="1800" b="1" dirty="0" err="1" smtClean="0">
                <a:solidFill>
                  <a:srgbClr val="00ADEA"/>
                </a:solidFill>
              </a:rPr>
              <a:t>disco</a:t>
            </a:r>
            <a:r>
              <a:rPr lang="cs-CZ" sz="1800" b="1" dirty="0" smtClean="0">
                <a:solidFill>
                  <a:srgbClr val="00ADEA"/>
                </a:solidFill>
              </a:rPr>
              <a:t> nehody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solidFill>
                <a:srgbClr val="00ADEA"/>
              </a:solidFill>
            </a:endParaRPr>
          </a:p>
          <a:p>
            <a:r>
              <a:rPr lang="cs-CZ" sz="1800" b="1" dirty="0" smtClean="0">
                <a:solidFill>
                  <a:srgbClr val="00ADEA"/>
                </a:solidFill>
              </a:rPr>
              <a:t>Aktivně řízená kampaň na sociálních </a:t>
            </a:r>
            <a:r>
              <a:rPr lang="cs-CZ" sz="1800" b="1" dirty="0">
                <a:solidFill>
                  <a:srgbClr val="00ADEA"/>
                </a:solidFill>
              </a:rPr>
              <a:t>sítích </a:t>
            </a:r>
            <a:r>
              <a:rPr lang="cs-CZ" sz="1800" b="1" dirty="0" smtClean="0">
                <a:solidFill>
                  <a:srgbClr val="00ADEA"/>
                </a:solidFill>
              </a:rPr>
              <a:t>Google, </a:t>
            </a:r>
            <a:r>
              <a:rPr lang="cs-CZ" sz="1800" b="1" dirty="0" err="1" smtClean="0">
                <a:solidFill>
                  <a:srgbClr val="00ADEA"/>
                </a:solidFill>
              </a:rPr>
              <a:t>Youtube</a:t>
            </a:r>
            <a:r>
              <a:rPr lang="cs-CZ" sz="1800" b="1" dirty="0" smtClean="0">
                <a:solidFill>
                  <a:srgbClr val="00ADEA"/>
                </a:solidFill>
              </a:rPr>
              <a:t>, </a:t>
            </a:r>
            <a:r>
              <a:rPr lang="cs-CZ" sz="1800" b="1" dirty="0" err="1" smtClean="0">
                <a:solidFill>
                  <a:srgbClr val="00ADEA"/>
                </a:solidFill>
              </a:rPr>
              <a:t>Facebook</a:t>
            </a:r>
            <a:r>
              <a:rPr lang="cs-CZ" sz="1800" b="1" dirty="0" smtClean="0">
                <a:solidFill>
                  <a:srgbClr val="00ADEA"/>
                </a:solidFill>
              </a:rPr>
              <a:t>, </a:t>
            </a:r>
            <a:r>
              <a:rPr lang="cs-CZ" sz="1800" b="1" dirty="0" err="1" smtClean="0">
                <a:solidFill>
                  <a:srgbClr val="00ADEA"/>
                </a:solidFill>
              </a:rPr>
              <a:t>Instagram</a:t>
            </a:r>
            <a:r>
              <a:rPr lang="cs-CZ" sz="1800" b="1" dirty="0" smtClean="0">
                <a:solidFill>
                  <a:srgbClr val="00ADEA"/>
                </a:solidFill>
              </a:rPr>
              <a:t> do 31. 5.  2021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/>
          <a:srcRect b="20002"/>
          <a:stretch/>
        </p:blipFill>
        <p:spPr>
          <a:xfrm>
            <a:off x="4655840" y="1692275"/>
            <a:ext cx="7147549" cy="42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98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Asistenční systémy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556792"/>
            <a:ext cx="4752528" cy="450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FF0000"/>
                </a:solidFill>
              </a:rPr>
              <a:t>řidiči mají dle průzkumu BESIP nízké povědomí základních asistenčních systémech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0B0F0"/>
                </a:solidFill>
              </a:rPr>
              <a:t>5 animovaných spotů se srozumitelným </a:t>
            </a:r>
            <a:r>
              <a:rPr lang="cs-CZ" sz="1800" b="1" dirty="0" smtClean="0">
                <a:solidFill>
                  <a:srgbClr val="00B0F0"/>
                </a:solidFill>
              </a:rPr>
              <a:t>„návodem použití“ </a:t>
            </a:r>
            <a:r>
              <a:rPr lang="cs-CZ" sz="1800" b="1" dirty="0">
                <a:solidFill>
                  <a:srgbClr val="00B0F0"/>
                </a:solidFill>
              </a:rPr>
              <a:t>(ABS, ESP, LKA, ACC, AEB)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0B0F0"/>
                </a:solidFill>
              </a:rPr>
              <a:t>informační materiál pro širokou veřejnost, policii, autoškoly a prodejce vozů shrnující základní asistenční systémy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0B0F0"/>
                </a:solidFill>
              </a:rPr>
              <a:t>spolupráce s CDV, SDA, Škoda Auto, </a:t>
            </a:r>
            <a:r>
              <a:rPr lang="cs-CZ" sz="1800" b="1" dirty="0" smtClean="0">
                <a:solidFill>
                  <a:srgbClr val="00B0F0"/>
                </a:solidFill>
              </a:rPr>
              <a:t>akademiky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cs-CZ" sz="1800" dirty="0">
              <a:solidFill>
                <a:srgbClr val="00ADEA"/>
              </a:solidFill>
            </a:endParaRPr>
          </a:p>
          <a:p>
            <a:pPr>
              <a:lnSpc>
                <a:spcPct val="150000"/>
              </a:lnSpc>
            </a:pPr>
            <a:endParaRPr lang="cs-CZ" sz="1800" dirty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1884388"/>
            <a:ext cx="6068775" cy="40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67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Vidíme se – reflexní předměty 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556792"/>
            <a:ext cx="4176464" cy="450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B0F0"/>
                </a:solidFill>
              </a:rPr>
              <a:t>BESIP bude na společných akcích s PČR opět rozdávat </a:t>
            </a:r>
            <a:r>
              <a:rPr lang="cs-CZ" sz="1800" b="1" dirty="0" smtClean="0">
                <a:solidFill>
                  <a:srgbClr val="FF0000"/>
                </a:solidFill>
              </a:rPr>
              <a:t>reflexní předměty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B0F0"/>
                </a:solidFill>
              </a:rPr>
              <a:t>K dispozici je </a:t>
            </a:r>
            <a:r>
              <a:rPr lang="cs-CZ" sz="1800" b="1" dirty="0" smtClean="0">
                <a:solidFill>
                  <a:srgbClr val="FF0000"/>
                </a:solidFill>
              </a:rPr>
              <a:t>nová dodávka reflexních pásek</a:t>
            </a:r>
            <a:r>
              <a:rPr lang="cs-CZ" sz="1800" b="1" dirty="0" smtClean="0">
                <a:solidFill>
                  <a:srgbClr val="00B0F0"/>
                </a:solidFill>
              </a:rPr>
              <a:t>, zvířátek pro děti, samolepek, šlí pro motorkáře, tašek a dalších předmětů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0B0F0"/>
                </a:solidFill>
              </a:rPr>
              <a:t>r</a:t>
            </a:r>
            <a:r>
              <a:rPr lang="cs-CZ" sz="1800" b="1" dirty="0" smtClean="0">
                <a:solidFill>
                  <a:srgbClr val="00B0F0"/>
                </a:solidFill>
              </a:rPr>
              <a:t>eflexní prvky výrazně </a:t>
            </a:r>
            <a:r>
              <a:rPr lang="cs-CZ" sz="1800" b="1" dirty="0" smtClean="0">
                <a:solidFill>
                  <a:srgbClr val="FF0000"/>
                </a:solidFill>
              </a:rPr>
              <a:t>zvyšují ochranu chodců a cyklistů při snížené viditelnosti</a:t>
            </a:r>
          </a:p>
          <a:p>
            <a:pPr>
              <a:lnSpc>
                <a:spcPct val="150000"/>
              </a:lnSpc>
            </a:pPr>
            <a:endParaRPr lang="cs-CZ" sz="1800" dirty="0">
              <a:solidFill>
                <a:srgbClr val="00ADEA"/>
              </a:solidFill>
            </a:endParaRPr>
          </a:p>
          <a:p>
            <a:pPr>
              <a:lnSpc>
                <a:spcPct val="150000"/>
              </a:lnSpc>
            </a:pPr>
            <a:endParaRPr lang="cs-CZ" sz="1800" dirty="0">
              <a:solidFill>
                <a:srgbClr val="00ADEA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40" y="1496349"/>
            <a:ext cx="7272808" cy="45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18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Kampaň „</a:t>
            </a:r>
            <a:r>
              <a:rPr lang="cs-CZ" sz="2800" b="1" dirty="0">
                <a:solidFill>
                  <a:schemeClr val="bg1"/>
                </a:solidFill>
              </a:rPr>
              <a:t>Zpomal, dokud není skutečně pozdě</a:t>
            </a:r>
            <a:r>
              <a:rPr lang="cs-CZ" sz="2800" b="1" dirty="0" smtClean="0">
                <a:solidFill>
                  <a:schemeClr val="bg1"/>
                </a:solidFill>
              </a:rPr>
              <a:t>“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609600" y="1667889"/>
            <a:ext cx="4176464" cy="450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B0F0"/>
                </a:solidFill>
              </a:rPr>
              <a:t>Společná bezpečnostně preventivní kampaň BESIPu, České </a:t>
            </a:r>
            <a:r>
              <a:rPr lang="cs-CZ" sz="1800" b="1" dirty="0">
                <a:solidFill>
                  <a:srgbClr val="00B0F0"/>
                </a:solidFill>
              </a:rPr>
              <a:t>asociace </a:t>
            </a:r>
            <a:r>
              <a:rPr lang="cs-CZ" sz="1800" b="1" dirty="0" smtClean="0">
                <a:solidFill>
                  <a:srgbClr val="00B0F0"/>
                </a:solidFill>
              </a:rPr>
              <a:t>pojišťoven a Policie ČR</a:t>
            </a:r>
          </a:p>
          <a:p>
            <a:pPr>
              <a:lnSpc>
                <a:spcPct val="150000"/>
              </a:lnSpc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B0F0"/>
                </a:solidFill>
              </a:rPr>
              <a:t>Cílem kampaně je vyvolat celospolečenskou </a:t>
            </a:r>
            <a:r>
              <a:rPr lang="cs-CZ" sz="1800" b="1" dirty="0">
                <a:solidFill>
                  <a:srgbClr val="00B0F0"/>
                </a:solidFill>
              </a:rPr>
              <a:t>debatu </a:t>
            </a:r>
            <a:r>
              <a:rPr lang="cs-CZ" sz="1800" b="1" dirty="0" smtClean="0">
                <a:solidFill>
                  <a:srgbClr val="00B0F0"/>
                </a:solidFill>
              </a:rPr>
              <a:t>na téma </a:t>
            </a:r>
            <a:r>
              <a:rPr lang="cs-CZ" sz="1800" b="1" dirty="0">
                <a:solidFill>
                  <a:srgbClr val="00B0F0"/>
                </a:solidFill>
              </a:rPr>
              <a:t>nepřiměřené rychlosti. </a:t>
            </a:r>
            <a:endParaRPr lang="cs-CZ" sz="18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cs-CZ" sz="1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   </a:t>
            </a:r>
            <a:r>
              <a:rPr lang="cs-CZ" b="1" dirty="0" smtClean="0">
                <a:solidFill>
                  <a:srgbClr val="00B0F0"/>
                </a:solidFill>
                <a:hlinkClick r:id="rId4"/>
              </a:rPr>
              <a:t>www.13minut.cz</a:t>
            </a:r>
            <a:endParaRPr lang="cs-CZ" b="1" dirty="0" smtClean="0">
              <a:solidFill>
                <a:srgbClr val="00B0F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3912" y="1667889"/>
            <a:ext cx="6412632" cy="42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84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Kampaň „13 minut“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556792"/>
            <a:ext cx="4176464" cy="450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</a:rPr>
              <a:t>Dokument </a:t>
            </a:r>
            <a:r>
              <a:rPr lang="cs-CZ" sz="2000" b="1" dirty="0" smtClean="0">
                <a:solidFill>
                  <a:srgbClr val="00B0F0"/>
                </a:solidFill>
                <a:hlinkClick r:id="rId4"/>
              </a:rPr>
              <a:t>13 minut</a:t>
            </a:r>
            <a:r>
              <a:rPr lang="cs-CZ" sz="2000" b="1" dirty="0" smtClean="0">
                <a:solidFill>
                  <a:srgbClr val="00B0F0"/>
                </a:solidFill>
              </a:rPr>
              <a:t>, Vít Klusák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  <a:hlinkClick r:id="rId5"/>
              </a:rPr>
              <a:t>Televizní spot</a:t>
            </a:r>
            <a:endParaRPr lang="cs-CZ" sz="20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  <a:hlinkClick r:id="rId6"/>
              </a:rPr>
              <a:t>Rozhlasové spoty</a:t>
            </a:r>
            <a:endParaRPr lang="cs-CZ" sz="20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 err="1" smtClean="0">
                <a:solidFill>
                  <a:srgbClr val="00B0F0"/>
                </a:solidFill>
              </a:rPr>
              <a:t>Influenceři</a:t>
            </a:r>
            <a:r>
              <a:rPr lang="cs-CZ" sz="2000" b="1" dirty="0" smtClean="0">
                <a:solidFill>
                  <a:srgbClr val="00B0F0"/>
                </a:solidFill>
              </a:rPr>
              <a:t> na sociálních sítích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</a:rPr>
              <a:t>Odborníci na danou problematiku</a:t>
            </a:r>
            <a:endParaRPr lang="cs-CZ" sz="20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</a:rPr>
              <a:t>Roadshow ve všech regionech ČR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F0"/>
                </a:solidFill>
              </a:rPr>
              <a:t>Místní </a:t>
            </a:r>
            <a:r>
              <a:rPr lang="cs-CZ" sz="2000" b="1" dirty="0" err="1">
                <a:solidFill>
                  <a:srgbClr val="00B0F0"/>
                </a:solidFill>
              </a:rPr>
              <a:t>e</a:t>
            </a:r>
            <a:r>
              <a:rPr lang="cs-CZ" sz="2000" b="1" dirty="0" err="1" smtClean="0">
                <a:solidFill>
                  <a:srgbClr val="00B0F0"/>
                </a:solidFill>
              </a:rPr>
              <a:t>venty</a:t>
            </a:r>
            <a:r>
              <a:rPr lang="cs-CZ" sz="2000" b="1" dirty="0" smtClean="0">
                <a:solidFill>
                  <a:srgbClr val="00B0F0"/>
                </a:solidFill>
              </a:rPr>
              <a:t> v podání krajských koordinátorů BESIP</a:t>
            </a:r>
            <a:endParaRPr lang="cs-CZ" sz="2000" b="1" dirty="0">
              <a:solidFill>
                <a:srgbClr val="00B0F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5547" y="1329892"/>
            <a:ext cx="7016853" cy="48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79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Strategie BESIP 2021-2030 - srovnání dekád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07368" y="1455275"/>
            <a:ext cx="3384376" cy="48540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B050"/>
                </a:solidFill>
              </a:rPr>
              <a:t>Rok 2030: snížení </a:t>
            </a:r>
            <a:r>
              <a:rPr lang="cs-CZ" sz="1800" dirty="0">
                <a:solidFill>
                  <a:srgbClr val="00B050"/>
                </a:solidFill>
              </a:rPr>
              <a:t>počtu usmrcených </a:t>
            </a:r>
            <a:r>
              <a:rPr lang="cs-CZ" sz="1800" dirty="0" smtClean="0">
                <a:solidFill>
                  <a:srgbClr val="00B050"/>
                </a:solidFill>
              </a:rPr>
              <a:t>i těžce zraněných </a:t>
            </a:r>
            <a:r>
              <a:rPr lang="cs-CZ" sz="1800" dirty="0">
                <a:solidFill>
                  <a:srgbClr val="00B050"/>
                </a:solidFill>
              </a:rPr>
              <a:t>o 50 % vůči roku </a:t>
            </a:r>
            <a:r>
              <a:rPr lang="cs-CZ" sz="1800" dirty="0" smtClean="0">
                <a:solidFill>
                  <a:srgbClr val="00B050"/>
                </a:solidFill>
              </a:rPr>
              <a:t>2020</a:t>
            </a:r>
          </a:p>
          <a:p>
            <a:pPr>
              <a:lnSpc>
                <a:spcPct val="150000"/>
              </a:lnSpc>
            </a:pPr>
            <a:endParaRPr lang="cs-CZ" sz="18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B0F0"/>
                </a:solidFill>
              </a:rPr>
              <a:t>Cíl 2011-2020 byl snížit o 60 % počet úmrtí a o 40 </a:t>
            </a:r>
            <a:r>
              <a:rPr lang="cs-CZ" sz="1800" dirty="0">
                <a:solidFill>
                  <a:srgbClr val="00B0F0"/>
                </a:solidFill>
              </a:rPr>
              <a:t>%</a:t>
            </a:r>
            <a:r>
              <a:rPr lang="cs-CZ" sz="1800" dirty="0" smtClean="0">
                <a:solidFill>
                  <a:srgbClr val="00B0F0"/>
                </a:solidFill>
              </a:rPr>
              <a:t> TZ</a:t>
            </a:r>
          </a:p>
          <a:p>
            <a:pPr>
              <a:lnSpc>
                <a:spcPct val="150000"/>
              </a:lnSpc>
            </a:pPr>
            <a:endParaRPr lang="cs-CZ" sz="18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realita:  dosaženo o </a:t>
            </a:r>
            <a:r>
              <a:rPr lang="cs-CZ" sz="1800" dirty="0">
                <a:solidFill>
                  <a:srgbClr val="FF0000"/>
                </a:solidFill>
              </a:rPr>
              <a:t>45 % </a:t>
            </a:r>
            <a:r>
              <a:rPr lang="cs-CZ" sz="1800" dirty="0" smtClean="0">
                <a:solidFill>
                  <a:srgbClr val="FF0000"/>
                </a:solidFill>
              </a:rPr>
              <a:t>méně úmrtí a </a:t>
            </a:r>
            <a:r>
              <a:rPr lang="cs-CZ" sz="1800" dirty="0">
                <a:solidFill>
                  <a:srgbClr val="FF0000"/>
                </a:solidFill>
              </a:rPr>
              <a:t>o 41 % </a:t>
            </a:r>
            <a:r>
              <a:rPr lang="cs-CZ" sz="1800" dirty="0" smtClean="0">
                <a:solidFill>
                  <a:srgbClr val="FF0000"/>
                </a:solidFill>
              </a:rPr>
              <a:t>méně TZ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D53246A2-C160-48E6-9FDC-C6967EF46E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268760"/>
            <a:ext cx="7885007" cy="509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81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1" y="-9507"/>
            <a:ext cx="12201450" cy="1190028"/>
            <a:chOff x="-1" y="323561"/>
            <a:chExt cx="12201450" cy="1138393"/>
          </a:xfrm>
        </p:grpSpPr>
        <p:grpSp>
          <p:nvGrpSpPr>
            <p:cNvPr id="5" name="Skupina 11"/>
            <p:cNvGrpSpPr/>
            <p:nvPr/>
          </p:nvGrpSpPr>
          <p:grpSpPr>
            <a:xfrm>
              <a:off x="-1" y="323561"/>
              <a:ext cx="12201450" cy="1138393"/>
              <a:chOff x="-1" y="152201"/>
              <a:chExt cx="12201450" cy="1138393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-1" y="210474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Priority </a:t>
            </a:r>
            <a:r>
              <a:rPr lang="cs-CZ" sz="2800" b="1" dirty="0">
                <a:solidFill>
                  <a:schemeClr val="bg1"/>
                </a:solidFill>
              </a:rPr>
              <a:t>Strategie BESIP 2021-2030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A8E6AC99-8C0B-4754-97E6-4CA92DADE6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9" y="1417638"/>
            <a:ext cx="10829596" cy="47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34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BESIP v ČR - realita</a:t>
            </a:r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24680" y="188640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Akční </a:t>
            </a:r>
            <a:r>
              <a:rPr lang="cs-CZ" sz="3200" b="1" dirty="0">
                <a:solidFill>
                  <a:schemeClr val="bg1"/>
                </a:solidFill>
              </a:rPr>
              <a:t>plán na období </a:t>
            </a:r>
            <a:r>
              <a:rPr lang="cs-CZ" sz="3200" b="1" dirty="0" smtClean="0">
                <a:solidFill>
                  <a:schemeClr val="bg1"/>
                </a:solidFill>
              </a:rPr>
              <a:t>2021-2022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11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>
                <a:solidFill>
                  <a:srgbClr val="00B0F0"/>
                </a:solidFill>
              </a:rPr>
              <a:t>Obsahuje 45 konkrétních opatření, jasně určuje subjekt odpovědný za jejich splnění</a:t>
            </a:r>
          </a:p>
          <a:p>
            <a:pPr marL="0" indent="0">
              <a:buNone/>
            </a:pPr>
            <a:r>
              <a:rPr lang="cs-CZ" sz="3400" dirty="0">
                <a:hlinkClick r:id="rId4"/>
              </a:rPr>
              <a:t>https://</a:t>
            </a:r>
            <a:r>
              <a:rPr lang="cs-CZ" sz="3400" dirty="0" smtClean="0">
                <a:hlinkClick r:id="rId4"/>
              </a:rPr>
              <a:t>www.ibesip.cz/Pro-odborniky/Narodni-strategie-BESIP/Aktualni-strategie</a:t>
            </a:r>
            <a:endParaRPr lang="cs-CZ" sz="3400" dirty="0" smtClean="0"/>
          </a:p>
          <a:p>
            <a:pPr marL="0" indent="0">
              <a:buNone/>
            </a:pPr>
            <a:endParaRPr lang="cs-CZ" sz="34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3400" b="1" dirty="0" smtClean="0">
                <a:solidFill>
                  <a:srgbClr val="00B0F0"/>
                </a:solidFill>
              </a:rPr>
              <a:t>Priority: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b="1" dirty="0" smtClean="0">
                <a:solidFill>
                  <a:srgbClr val="00B0F0"/>
                </a:solidFill>
              </a:rPr>
              <a:t>mladí </a:t>
            </a:r>
            <a:r>
              <a:rPr lang="cs-CZ" sz="3400" b="1" dirty="0">
                <a:solidFill>
                  <a:srgbClr val="00B0F0"/>
                </a:solidFill>
              </a:rPr>
              <a:t>řidiči, nepřiměřená rychlost, odstraňování nehodových lokalit, pokročilé technologie a účinný policejní dohled spolu s efektivními sankcemi za porušování pravidel silničního provozu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b="1" dirty="0">
                <a:solidFill>
                  <a:srgbClr val="00B0F0"/>
                </a:solidFill>
              </a:rPr>
              <a:t>Bezpečnost  - zabezpečení závorami na železničních přejezdech křížících silnice I. tříd a vybraných II. tříd, vybudování nových míst pro nákladní automobily na dálničních odpočívkách a míst pro kontrolu těchto vozidel. 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b="1" dirty="0">
                <a:solidFill>
                  <a:srgbClr val="00B0F0"/>
                </a:solidFill>
              </a:rPr>
              <a:t>Na komunikacích nižších tříd - program na podporu umístění svodidel chránících řidiče před srážkou se stromem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b="1" dirty="0">
                <a:solidFill>
                  <a:srgbClr val="00B0F0"/>
                </a:solidFill>
              </a:rPr>
              <a:t>Ve městech důraz na ochranu zranitelných účastníků silničního provozu (chodci, cyklisté) a přizpůsobovat dopravní prostor jejich potřebám a bezpečnému pohybu.</a:t>
            </a:r>
          </a:p>
        </p:txBody>
      </p:sp>
    </p:spTree>
    <p:extLst>
      <p:ext uri="{BB962C8B-B14F-4D97-AF65-F5344CB8AC3E}">
        <p14:creationId xmlns:p14="http://schemas.microsoft.com/office/powerpoint/2010/main" xmlns="" val="370914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1009</Words>
  <Application>Microsoft Office PowerPoint</Application>
  <PresentationFormat>Vlastní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Snímek 14</vt:lpstr>
    </vt:vector>
  </TitlesOfParts>
  <Company>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karel.panek</dc:creator>
  <cp:lastModifiedBy>Pavel Blahut</cp:lastModifiedBy>
  <cp:revision>517</cp:revision>
  <dcterms:created xsi:type="dcterms:W3CDTF">2013-04-24T13:54:01Z</dcterms:created>
  <dcterms:modified xsi:type="dcterms:W3CDTF">2021-05-31T19:54:26Z</dcterms:modified>
</cp:coreProperties>
</file>