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65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8" r:id="rId1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514" autoAdjust="0"/>
  </p:normalViewPr>
  <p:slideViewPr>
    <p:cSldViewPr showGuides="1">
      <p:cViewPr varScale="1">
        <p:scale>
          <a:sx n="96" d="100"/>
          <a:sy n="96" d="100"/>
        </p:scale>
        <p:origin x="-10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smtClean="0"/>
              <a:t>Od 01/2015 celkem 11 nehod (šetřených PČR)</a:t>
            </a:r>
          </a:p>
          <a:p>
            <a:r>
              <a:rPr lang="cs-CZ" sz="1200" dirty="0" smtClean="0"/>
              <a:t>Následky: 11 osob lehce zraněno</a:t>
            </a:r>
          </a:p>
          <a:p>
            <a:r>
              <a:rPr lang="cs-CZ" sz="12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1200" dirty="0" smtClean="0"/>
              <a:t> Havárie 6x </a:t>
            </a:r>
            <a:r>
              <a:rPr lang="cs-CZ" sz="1100" dirty="0" smtClean="0"/>
              <a:t>(7L); Srážka s voz 3x (4L)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100" dirty="0" err="1" smtClean="0"/>
              <a:t>Nepřizp</a:t>
            </a:r>
            <a:r>
              <a:rPr lang="cs-CZ" sz="1100" dirty="0" smtClean="0"/>
              <a:t>. rychlosti  	- DT stavu 5x (5L), </a:t>
            </a:r>
            <a:br>
              <a:rPr lang="cs-CZ" sz="1100" dirty="0" smtClean="0"/>
            </a:br>
            <a:r>
              <a:rPr lang="cs-CZ" sz="1100" dirty="0" smtClean="0"/>
              <a:t>				 	- stavu voz 4x (6L)</a:t>
            </a:r>
          </a:p>
          <a:p>
            <a:r>
              <a:rPr lang="cs-CZ" sz="1200" dirty="0" smtClean="0"/>
              <a:t>Ve dne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.:  7x</a:t>
            </a:r>
            <a:r>
              <a:rPr lang="cs-CZ" sz="1400" dirty="0" smtClean="0"/>
              <a:t> </a:t>
            </a:r>
            <a:r>
              <a:rPr lang="cs-CZ" sz="1100" dirty="0" smtClean="0"/>
              <a:t>(5L); ve dne za </a:t>
            </a:r>
            <a:r>
              <a:rPr lang="cs-CZ" sz="1100" dirty="0" err="1" smtClean="0"/>
              <a:t>zhorš</a:t>
            </a:r>
            <a:r>
              <a:rPr lang="cs-CZ" sz="1100" dirty="0" smtClean="0"/>
              <a:t>: 3x (6L),  za mokra 4x (6L)</a:t>
            </a:r>
            <a:br>
              <a:rPr lang="cs-CZ" sz="1100" dirty="0" smtClean="0"/>
            </a:br>
            <a:r>
              <a:rPr lang="cs-CZ" sz="1100" dirty="0" smtClean="0"/>
              <a:t>smyk 9x (11L), na Tišnov 8x (6L), Motocykl: 3x (4L); čelní 1x (5L)</a:t>
            </a:r>
          </a:p>
          <a:p>
            <a:r>
              <a:rPr lang="cs-CZ" sz="1400" dirty="0" smtClean="0"/>
              <a:t>Nebezpečné vlivy, prvky: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400" dirty="0" smtClean="0"/>
              <a:t>Parametry směrového oblouku v trase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9,5 mil.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dirty="0" smtClean="0"/>
              <a:t>Doporučená rychlost</a:t>
            </a:r>
          </a:p>
          <a:p>
            <a:r>
              <a:rPr lang="pl-PL" i="1" dirty="0" smtClean="0"/>
              <a:t>Směrové vedení</a:t>
            </a:r>
            <a:r>
              <a:rPr lang="pl-PL" i="1" baseline="0" dirty="0" smtClean="0"/>
              <a:t> Z11+Z3</a:t>
            </a:r>
          </a:p>
          <a:p>
            <a:r>
              <a:rPr lang="pl-PL" i="1" baseline="0" dirty="0" smtClean="0"/>
              <a:t>Zvýšení PVV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dirty="0" smtClean="0"/>
              <a:t>Doporučená rychlost</a:t>
            </a:r>
          </a:p>
          <a:p>
            <a:r>
              <a:rPr lang="pl-PL" i="1" dirty="0" smtClean="0"/>
              <a:t>Směrové vedení</a:t>
            </a:r>
            <a:r>
              <a:rPr lang="pl-PL" i="1" baseline="0" dirty="0" smtClean="0"/>
              <a:t> Z11+Z3</a:t>
            </a:r>
          </a:p>
          <a:p>
            <a:r>
              <a:rPr lang="pl-PL" i="1" baseline="0" dirty="0" smtClean="0"/>
              <a:t>Zvýšení PVV</a:t>
            </a:r>
          </a:p>
          <a:p>
            <a:endParaRPr lang="cs-CZ" sz="12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směrovými oblouky na silnici I/34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Silnice I/34 je spojnice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Č.Budějovic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(I/3,I/20) , J. Hradce(I/23), Pelhřimova, Humpolce (D1), H. Brodu (I/37 a Svitav (I/35,I/43). </a:t>
            </a:r>
            <a:r>
              <a:rPr lang="cs-CZ" sz="1000" i="1" baseline="0" dirty="0" smtClean="0"/>
              <a:t>Úsek se nachází mezi Humpolcem a H. Brodem, nedaleko části města Humpolce - Rozkoš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úseku se jedná o dvoupruhovou směrově nedělenou silnici v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extravilánu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navazujícími směrovými oblouky stejného smyslu a mezními rychlostmi 90 a 60 km/h (dle ČSN 736101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40km/h). Od Humpolce komunikace klesá (3,5%) za směrovými oblouky se nachází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údolnicový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oblouk a komunikace stoupá.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Komunikace má asfaltový povrch, s minimálními zpevněnými krajnicemi . Směrové vedení je tvořeno vodicími čarami 0,25m a plnou dělicí čarou (0,125) a směrovými sloupky  v základním rozestupu.  Rychlost není v úseku omezena místní úpravou.  Na úsek je upozorněno výstražným značením A8 a doporučenou rychlostí 40-60.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Okolí komunikace tvoří rozhraní otevřená krajina – les podél komunikace, na vnitřní straně oblouků v úseku. Podél polí stromořadí za vnější hranou příkopů. Umístěny sjezdy na pole.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Intenzity : 	I/34	5,5 tis voz /24hod, z toho  19%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i="1" dirty="0" smtClean="0"/>
          </a:p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směrovými oblouky na silnici I/34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Silnice I/34 je spojnice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Č.Budějovic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(I/3,I/20) , J. Hradce(I/23), Pelhřimova, Humpolce (D1), H. Brodu (I/38) a Svitav (I/35,I/43). </a:t>
            </a:r>
            <a:r>
              <a:rPr lang="cs-CZ" sz="1000" i="1" baseline="0" dirty="0" smtClean="0"/>
              <a:t>Úsek se nachází mezi Humpolcem a H. Brodem, nedaleko části města Humpolce - Rozkoš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úseku se jedná o dvoupruhovou směrově nedělenou silnici v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extravilánu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navazujícími směrovými oblouky stejného smyslu a mezními rychlostmi 90 a 60 km/h (dle ČSN 736101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40km/h). Od Humpolce komunikace klesá (3,5%) za směrovými oblouky se nachází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údolnicový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oblouk a komunikace stoupá.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Komunikace má asfaltový povrch, s minimálními zpevněnými krajnicemi . Směrové vedení je tvořeno vodicími čarami 0,25m a plnou dělicí čarou (0,125) a směrovými sloupky  v základním rozestupu.  Rychlost není v úseku omezena místní úpravou.  Na úsek je upozorněno výstražným značením A8 a doporučenou rychlostí 40-60.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Okolí komunikace tvoří rozhraní otevřená krajina – les podél komunikace, na vnitřní straně oblouků v úseku. Podél polí stromořadí za vnější hranou příkopů. Umístěny sjezdy na pole.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Intenzity : 	I/34	5,5 tis voz /24hod, z toho  19% těžkých vozidel</a:t>
            </a:r>
          </a:p>
          <a:p>
            <a:endParaRPr lang="cs-CZ" sz="1000" b="1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smtClean="0"/>
              <a:t>Od 01/2015 celkem 15 nehod (šetřených PČR)</a:t>
            </a:r>
          </a:p>
          <a:p>
            <a:r>
              <a:rPr lang="cs-CZ" sz="1400" dirty="0" smtClean="0"/>
              <a:t>Následky: 1 os. usmrcena,1 os. těžce a 13 os. lehce zraněno</a:t>
            </a:r>
          </a:p>
          <a:p>
            <a:r>
              <a:rPr lang="cs-CZ" sz="1400" dirty="0" smtClean="0"/>
              <a:t>Nejčastější druh nehody: </a:t>
            </a:r>
            <a:br>
              <a:rPr lang="cs-CZ" sz="1400" dirty="0" smtClean="0"/>
            </a:br>
            <a:r>
              <a:rPr lang="cs-CZ" sz="1400" dirty="0" smtClean="0"/>
              <a:t>	 Havárie 7x (6L), Srážka s PP 3x (4L); srážka s voz 1x (1U,1T,3L)</a:t>
            </a:r>
          </a:p>
          <a:p>
            <a:r>
              <a:rPr lang="cs-CZ" sz="1400" dirty="0" smtClean="0"/>
              <a:t>Nejčastější příčina: </a:t>
            </a:r>
            <a:br>
              <a:rPr lang="cs-CZ" sz="1400" dirty="0" smtClean="0"/>
            </a:br>
            <a:r>
              <a:rPr lang="cs-CZ" sz="1400" dirty="0" smtClean="0"/>
              <a:t>	</a:t>
            </a:r>
            <a:r>
              <a:rPr lang="cs-CZ" sz="1400" dirty="0" err="1" smtClean="0"/>
              <a:t>Nepř</a:t>
            </a:r>
            <a:r>
              <a:rPr lang="cs-CZ" sz="1400" dirty="0" smtClean="0"/>
              <a:t>. Rychlosti: 	- stavu vozovky 5x (6L)</a:t>
            </a:r>
            <a:br>
              <a:rPr lang="cs-CZ" sz="1400" dirty="0" smtClean="0"/>
            </a:br>
            <a:r>
              <a:rPr lang="cs-CZ" sz="1400" dirty="0" smtClean="0"/>
              <a:t>				- DT stavu 4x (1U,1T,6L), </a:t>
            </a:r>
          </a:p>
          <a:p>
            <a:r>
              <a:rPr lang="cs-CZ" sz="1400" dirty="0" smtClean="0"/>
              <a:t>Den </a:t>
            </a:r>
            <a:r>
              <a:rPr lang="cs-CZ" sz="1400" dirty="0" err="1" smtClean="0"/>
              <a:t>nezhorš</a:t>
            </a:r>
            <a:r>
              <a:rPr lang="cs-CZ" sz="1400" dirty="0" smtClean="0"/>
              <a:t>. 4x (4L); za mokra 8x (1U,1T,8L);  PP: strom 3x (4L) </a:t>
            </a:r>
            <a:br>
              <a:rPr lang="cs-CZ" sz="1400" dirty="0" smtClean="0"/>
            </a:br>
            <a:r>
              <a:rPr lang="cs-CZ" sz="1400" dirty="0" smtClean="0"/>
              <a:t>na </a:t>
            </a:r>
            <a:r>
              <a:rPr lang="cs-CZ" sz="1400" dirty="0" err="1" smtClean="0"/>
              <a:t>H.Brod</a:t>
            </a:r>
            <a:r>
              <a:rPr lang="cs-CZ" sz="1400" dirty="0" smtClean="0"/>
              <a:t> 9x (1U,1T,10L);	</a:t>
            </a:r>
          </a:p>
          <a:p>
            <a:r>
              <a:rPr lang="cs-CZ" sz="1400" dirty="0" smtClean="0"/>
              <a:t>Nebezpečné vlivy, prvky: </a:t>
            </a:r>
            <a:br>
              <a:rPr lang="cs-CZ" sz="1400" dirty="0" smtClean="0"/>
            </a:br>
            <a:r>
              <a:rPr lang="cs-CZ" sz="1400" dirty="0" smtClean="0"/>
              <a:t>Návaznost směrových oblouků a horší čitelnost trasy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36,1 mil.</a:t>
            </a:r>
          </a:p>
          <a:p>
            <a:endParaRPr lang="cs-CZ" sz="11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dirty="0" smtClean="0"/>
              <a:t>Z3 </a:t>
            </a:r>
          </a:p>
          <a:p>
            <a:r>
              <a:rPr lang="pl-PL" i="1" dirty="0" smtClean="0"/>
              <a:t>Směrové vedení</a:t>
            </a:r>
            <a:r>
              <a:rPr lang="pl-PL" i="1" baseline="0" dirty="0" smtClean="0"/>
              <a:t> Z11</a:t>
            </a:r>
            <a:endParaRPr lang="pl-PL" i="1" dirty="0" smtClean="0"/>
          </a:p>
          <a:p>
            <a:r>
              <a:rPr lang="pl-PL" i="1" baseline="0" dirty="0" smtClean="0"/>
              <a:t>BPU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dirty="0" smtClean="0"/>
              <a:t>Z3 </a:t>
            </a:r>
          </a:p>
          <a:p>
            <a:r>
              <a:rPr lang="pl-PL" i="1" dirty="0" smtClean="0"/>
              <a:t>Směrové vedení</a:t>
            </a:r>
            <a:r>
              <a:rPr lang="pl-PL" i="1" baseline="0" dirty="0" smtClean="0"/>
              <a:t> Z11</a:t>
            </a:r>
            <a:endParaRPr lang="pl-PL" i="1" dirty="0" smtClean="0"/>
          </a:p>
          <a:p>
            <a:r>
              <a:rPr lang="pl-PL" i="1" baseline="0" dirty="0" smtClean="0"/>
              <a:t>BPU</a:t>
            </a:r>
          </a:p>
          <a:p>
            <a:endParaRPr lang="cs-CZ" sz="12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II/385 se směrovými oblouky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II/385 tvoří spojnici měst Nové město na Moravě (I/19), Tišnov a Kuřim (I/43). Úsek se nachází na pomezí hranic Jihomoravského kraje a kraje Vysočina u obce </a:t>
            </a:r>
            <a:r>
              <a:rPr lang="cs-CZ" sz="1000" i="1" baseline="0" dirty="0" err="1" smtClean="0"/>
              <a:t>Střítěž</a:t>
            </a:r>
            <a:r>
              <a:rPr lang="cs-CZ" sz="1000" i="1" baseline="0" dirty="0" smtClean="0"/>
              <a:t>. 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Úsek je obsahuje oblouky malého poloměru - nejmenší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=50-60km/h. Úseku předchází směrově křivolaká cesta, komunikace v úseku ve směru staničení (k Tišnovu) stoupá, v místě směrového oblouku nejmenšího poloměru začíná stoupání  (8,5%). 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Komunikace má asfaltový povrch, s minimálními zpevněnými krajnicemi , kopírující terén. Směrové vedení je tvořeno vodicími čarami 0,25 a směrovými sloupky. Rychlost není v úseku omezena místní úpravou.  Na úsek je upozorněno výstražným značením A2a,b. Okolí tvoří otevřená krajina  se pozůstatky stromořadí, na úsek navazuje v obou směrech les. </a:t>
            </a:r>
          </a:p>
          <a:p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Intenzity (2016):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II/385	1,9 tis voz /24hod, z toho  10%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i="1" dirty="0" smtClean="0"/>
          </a:p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II/385 se směrovými oblouky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II/385 tvoří spojnici měst Nové město na Moravě (I/19), Tišnov a Kuřim (I/43). Úsek se nachází na pomezí hranic Jihomoravského kraje a kraje Vysočina u obce </a:t>
            </a:r>
            <a:r>
              <a:rPr lang="cs-CZ" sz="1000" i="1" baseline="0" dirty="0" err="1" smtClean="0"/>
              <a:t>Střítěž</a:t>
            </a:r>
            <a:r>
              <a:rPr lang="cs-CZ" sz="1000" i="1" baseline="0" dirty="0" smtClean="0"/>
              <a:t>. 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Úsek je obsahuje oblouky malého poloměru - nejmenší </a:t>
            </a:r>
            <a:r>
              <a:rPr lang="cs-CZ" sz="1000" b="0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=50-60km/h. Úseku předchází směrově křivolaká cesta, komunikace v úseku ve směru staničení (k Tišnovu) stoupá, v místě směrového oblouku nejmenšího poloměru začíná stoupání  (8,5%). </a:t>
            </a:r>
          </a:p>
          <a:p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Komunikace má asfaltový povrch, s minimálními zpevněnými krajnicemi , kopírující terén. Směrové vedení je tvořeno vodicími čarami 0,25 a směrovými sloupky. Rychlost není v úseku omezena místní úpravou.  Na úsek je upozorněno výstražným značením A2a,b. Okolí tvoří otevřená krajina  se pozůstatky stromořadí, na úsek navazuje v obou směrech les. </a:t>
            </a:r>
          </a:p>
          <a:p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Intenzity: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II/385	1,9 tis voz /24hod, z toho  10% těžkých vozidel</a:t>
            </a:r>
          </a:p>
          <a:p>
            <a:endParaRPr lang="cs-CZ" sz="1000" b="1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9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9.png"/><Relationship Id="rId10" Type="http://schemas.openxmlformats.org/officeDocument/2006/relationships/image" Target="../media/image39.jpg"/><Relationship Id="rId4" Type="http://schemas.openxmlformats.org/officeDocument/2006/relationships/image" Target="../media/image8.jpe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4.JPG"/><Relationship Id="rId5" Type="http://schemas.openxmlformats.org/officeDocument/2006/relationships/image" Target="../media/image4.pn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9.png"/><Relationship Id="rId10" Type="http://schemas.openxmlformats.org/officeDocument/2006/relationships/image" Target="../media/image24.jpg"/><Relationship Id="rId4" Type="http://schemas.openxmlformats.org/officeDocument/2006/relationships/image" Target="../media/image8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31.JP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30.JP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56" y="5992653"/>
            <a:ext cx="1153001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221088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Nehodovost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8052" y="1431698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01/2015 </a:t>
            </a:r>
            <a:r>
              <a:rPr lang="cs-CZ" sz="3000" dirty="0"/>
              <a:t>celkem </a:t>
            </a:r>
            <a:r>
              <a:rPr lang="cs-CZ" sz="3000" dirty="0" smtClean="0"/>
              <a:t>11 </a:t>
            </a:r>
            <a:r>
              <a:rPr lang="cs-CZ" sz="3000" dirty="0"/>
              <a:t>nehod (šetřených PČR)</a:t>
            </a:r>
          </a:p>
          <a:p>
            <a:r>
              <a:rPr lang="cs-CZ" sz="2800" dirty="0" smtClean="0"/>
              <a:t>Následky: 11 osob lehce zraněno</a:t>
            </a:r>
            <a:endParaRPr lang="cs-CZ" sz="2800" dirty="0"/>
          </a:p>
          <a:p>
            <a:r>
              <a:rPr lang="cs-CZ" sz="28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2800" dirty="0"/>
              <a:t> </a:t>
            </a:r>
            <a:r>
              <a:rPr lang="cs-CZ" sz="2800" dirty="0" smtClean="0"/>
              <a:t>Havárie 6x </a:t>
            </a:r>
            <a:r>
              <a:rPr lang="cs-CZ" sz="2400" dirty="0" smtClean="0"/>
              <a:t>(7L); </a:t>
            </a:r>
            <a:r>
              <a:rPr lang="cs-CZ" sz="2400" dirty="0"/>
              <a:t>Srážka s </a:t>
            </a:r>
            <a:r>
              <a:rPr lang="cs-CZ" sz="2400" dirty="0" smtClean="0"/>
              <a:t>voz 3x (4L)</a:t>
            </a:r>
          </a:p>
          <a:p>
            <a:r>
              <a:rPr lang="cs-CZ" sz="2800" dirty="0" smtClean="0"/>
              <a:t>Nejčastější </a:t>
            </a:r>
            <a:r>
              <a:rPr lang="cs-CZ" sz="2800" dirty="0"/>
              <a:t>příčina: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400" dirty="0" err="1" smtClean="0"/>
              <a:t>Nepřizp</a:t>
            </a:r>
            <a:r>
              <a:rPr lang="cs-CZ" sz="2400" dirty="0" smtClean="0"/>
              <a:t>. rychlosti  	- </a:t>
            </a:r>
            <a:r>
              <a:rPr lang="cs-CZ" sz="2400" dirty="0"/>
              <a:t>DT stavu 5</a:t>
            </a:r>
            <a:r>
              <a:rPr lang="cs-CZ" sz="2400" dirty="0" smtClean="0"/>
              <a:t>x (5L</a:t>
            </a:r>
            <a:r>
              <a:rPr lang="cs-CZ" sz="2400" dirty="0"/>
              <a:t>),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				 	- </a:t>
            </a:r>
            <a:r>
              <a:rPr lang="cs-CZ" sz="2400" dirty="0"/>
              <a:t>stavu voz </a:t>
            </a:r>
            <a:r>
              <a:rPr lang="cs-CZ" sz="2400" dirty="0" smtClean="0"/>
              <a:t>4x (6L)</a:t>
            </a:r>
          </a:p>
          <a:p>
            <a:r>
              <a:rPr lang="cs-CZ" sz="2600" dirty="0" smtClean="0"/>
              <a:t>Ve dne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.:  7x</a:t>
            </a:r>
            <a:r>
              <a:rPr lang="cs-CZ" sz="3100" dirty="0" smtClean="0"/>
              <a:t> </a:t>
            </a:r>
            <a:r>
              <a:rPr lang="cs-CZ" sz="2400" dirty="0" smtClean="0"/>
              <a:t>(5L); ve dne za </a:t>
            </a:r>
            <a:r>
              <a:rPr lang="cs-CZ" sz="2400" dirty="0" err="1" smtClean="0"/>
              <a:t>zhorš</a:t>
            </a:r>
            <a:r>
              <a:rPr lang="cs-CZ" sz="2400" dirty="0" smtClean="0"/>
              <a:t>: 3x (6L),  za mokra 4x (6L)</a:t>
            </a:r>
            <a:br>
              <a:rPr lang="cs-CZ" sz="2400" dirty="0" smtClean="0"/>
            </a:br>
            <a:r>
              <a:rPr lang="cs-CZ" sz="2400" dirty="0" smtClean="0"/>
              <a:t>smyk 9x (11L), na Tišnov 8x (6L), Motocykl: 3x (4L); 2019-20: </a:t>
            </a:r>
            <a:r>
              <a:rPr lang="cs-CZ" sz="2400" dirty="0" smtClean="0"/>
              <a:t>3x </a:t>
            </a:r>
            <a:r>
              <a:rPr lang="cs-CZ" sz="2400" dirty="0" smtClean="0"/>
              <a:t>(1L)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Parametry směrového oblouku v trase, šířka komunikace</a:t>
            </a:r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525344"/>
            <a:ext cx="9144000" cy="3326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Úsek silnice II/385</a:t>
            </a:r>
            <a:br>
              <a:rPr lang="pl-PL" sz="4000" b="1" cap="small" dirty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u obce Střítěž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9139887" cy="4950772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1700792" y="551723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9139887" cy="495077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9139886" cy="495077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000"/>
            <a:ext cx="9164506" cy="515295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000"/>
            <a:ext cx="9164505" cy="515295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000"/>
            <a:ext cx="9164505" cy="51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" y="1340768"/>
            <a:ext cx="8021522" cy="4510283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705463" y="1628800"/>
            <a:ext cx="5616624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Vodící tabule </a:t>
            </a: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Zvýšení PVV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3428984" y="362209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088124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pozornost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362824" y="5877272"/>
            <a:ext cx="450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01" y="5109847"/>
            <a:ext cx="1153001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35496" y="764704"/>
            <a:ext cx="4788024" cy="8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51520" y="5728526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7049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656780" y="7893496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Přehled úseků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576064" y="2708920"/>
            <a:ext cx="8964488" cy="201622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46787B"/>
                </a:solidFill>
              </a:rPr>
              <a:t>Úsek silnice I/34 u Humpolce</a:t>
            </a:r>
          </a:p>
          <a:p>
            <a:endParaRPr lang="pl-PL" sz="3600" b="1" dirty="0">
              <a:solidFill>
                <a:srgbClr val="46787B"/>
              </a:solidFill>
            </a:endParaRPr>
          </a:p>
          <a:p>
            <a:r>
              <a:rPr lang="pl-PL" sz="3600" b="1" dirty="0">
                <a:solidFill>
                  <a:srgbClr val="46787B"/>
                </a:solidFill>
              </a:rPr>
              <a:t>Úsek silnice </a:t>
            </a:r>
            <a:r>
              <a:rPr lang="pl-PL" sz="3600" b="1" dirty="0" smtClean="0">
                <a:solidFill>
                  <a:srgbClr val="46787B"/>
                </a:solidFill>
              </a:rPr>
              <a:t>II/385 u </a:t>
            </a:r>
            <a:r>
              <a:rPr lang="pl-PL" sz="3600" b="1" dirty="0">
                <a:solidFill>
                  <a:srgbClr val="46787B"/>
                </a:solidFill>
              </a:rPr>
              <a:t>obce Střítěž</a:t>
            </a:r>
            <a:endParaRPr lang="pl-PL" sz="3600" b="1" dirty="0">
              <a:solidFill>
                <a:srgbClr val="4678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Úsek silnice I/34 </a:t>
            </a: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cap="small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Humpolce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5"/>
          <a:stretch/>
        </p:blipFill>
        <p:spPr bwMode="auto">
          <a:xfrm>
            <a:off x="1" y="1386008"/>
            <a:ext cx="9144000" cy="445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4211960" y="3746068"/>
            <a:ext cx="849480" cy="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3779912" y="3631089"/>
            <a:ext cx="213534" cy="22995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r="5047"/>
          <a:stretch/>
        </p:blipFill>
        <p:spPr>
          <a:xfrm>
            <a:off x="0" y="1386008"/>
            <a:ext cx="9144000" cy="445798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2" y="1366753"/>
            <a:ext cx="7929836" cy="4458731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2" y="1366753"/>
            <a:ext cx="7929836" cy="445873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4" y="1385258"/>
            <a:ext cx="7929834" cy="445873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2" y="1366753"/>
            <a:ext cx="7929834" cy="4458729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2" y="1366752"/>
            <a:ext cx="7929832" cy="4458729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8" y="1386008"/>
            <a:ext cx="7929832" cy="44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-14604" y="1426302"/>
            <a:ext cx="9144000" cy="446449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se směrovými oblouky na I/34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I/34: spojnice Č.B (I/3,I/20), J.H. </a:t>
            </a:r>
            <a:r>
              <a:rPr lang="cs-CZ" sz="2400" dirty="0"/>
              <a:t>(</a:t>
            </a:r>
            <a:r>
              <a:rPr lang="cs-CZ" sz="2400" dirty="0" smtClean="0"/>
              <a:t>I/23), </a:t>
            </a:r>
            <a:r>
              <a:rPr lang="cs-CZ" sz="2400" dirty="0" smtClean="0"/>
              <a:t>Pelhřimova</a:t>
            </a:r>
            <a:r>
              <a:rPr lang="cs-CZ" sz="2400" dirty="0" smtClean="0"/>
              <a:t>, Humpolce (D1), </a:t>
            </a:r>
            <a:r>
              <a:rPr lang="cs-CZ" sz="2400" dirty="0" err="1" smtClean="0"/>
              <a:t>H.Brodu</a:t>
            </a:r>
            <a:r>
              <a:rPr lang="cs-CZ" sz="2400" dirty="0" smtClean="0"/>
              <a:t> (I/38) a Svitav (I/35,I/43) ; </a:t>
            </a:r>
          </a:p>
          <a:p>
            <a:r>
              <a:rPr lang="pl-PL" sz="2800" dirty="0" smtClean="0"/>
              <a:t>Úsek mezi Humpolcem </a:t>
            </a:r>
            <a:r>
              <a:rPr lang="pl-PL" sz="2800" dirty="0"/>
              <a:t>a H. </a:t>
            </a:r>
            <a:r>
              <a:rPr lang="pl-PL" sz="2800" dirty="0" smtClean="0"/>
              <a:t>Brodem, za obcí Rozkoš</a:t>
            </a:r>
          </a:p>
          <a:p>
            <a:r>
              <a:rPr lang="cs-CZ" sz="2800" dirty="0" smtClean="0"/>
              <a:t>Navazující oblouky stejného </a:t>
            </a:r>
            <a:r>
              <a:rPr lang="cs-CZ" sz="2800" dirty="0" smtClean="0"/>
              <a:t>smyslu, </a:t>
            </a:r>
            <a:r>
              <a:rPr lang="cs-CZ" sz="2800" dirty="0" smtClean="0"/>
              <a:t>ale </a:t>
            </a:r>
            <a:r>
              <a:rPr lang="cs-CZ" sz="2800" dirty="0" smtClean="0"/>
              <a:t>jiný </a:t>
            </a:r>
            <a:r>
              <a:rPr lang="cs-CZ" sz="2800" dirty="0" smtClean="0"/>
              <a:t>R (</a:t>
            </a:r>
            <a:r>
              <a:rPr lang="cs-CZ" sz="2800" dirty="0" err="1" smtClean="0"/>
              <a:t>v</a:t>
            </a:r>
            <a:r>
              <a:rPr lang="cs-CZ" sz="2800" baseline="-25000" dirty="0" err="1" smtClean="0"/>
              <a:t>m</a:t>
            </a:r>
            <a:r>
              <a:rPr lang="cs-CZ" sz="2800" dirty="0" smtClean="0"/>
              <a:t>=60km/h</a:t>
            </a:r>
            <a:r>
              <a:rPr lang="cs-CZ" sz="2800" dirty="0"/>
              <a:t>)</a:t>
            </a:r>
            <a:r>
              <a:rPr lang="cs-CZ" sz="2800" dirty="0" smtClean="0"/>
              <a:t> </a:t>
            </a:r>
            <a:r>
              <a:rPr lang="cs-CZ" sz="2400" dirty="0" smtClean="0"/>
              <a:t>klesání 3,5% , silnice kopíruje terén, za </a:t>
            </a:r>
            <a:r>
              <a:rPr lang="cs-CZ" sz="2400" dirty="0" err="1" smtClean="0"/>
              <a:t>sm</a:t>
            </a:r>
            <a:r>
              <a:rPr lang="cs-CZ" sz="2400" dirty="0" smtClean="0"/>
              <a:t>. oblouky </a:t>
            </a:r>
            <a:r>
              <a:rPr lang="cs-CZ" sz="2400" dirty="0" err="1" smtClean="0"/>
              <a:t>údolnicový</a:t>
            </a:r>
            <a:r>
              <a:rPr lang="cs-CZ" sz="2400" dirty="0" smtClean="0"/>
              <a:t> </a:t>
            </a:r>
            <a:r>
              <a:rPr lang="cs-CZ" sz="2400" dirty="0" smtClean="0"/>
              <a:t>oblouk</a:t>
            </a:r>
            <a:endParaRPr lang="cs-CZ" sz="2400" dirty="0"/>
          </a:p>
          <a:p>
            <a:r>
              <a:rPr lang="cs-CZ" sz="2400" dirty="0"/>
              <a:t>Rychlost 90km/h, V1a v oblouku, vodicí čáry </a:t>
            </a:r>
            <a:r>
              <a:rPr lang="cs-CZ" sz="2400" dirty="0" smtClean="0"/>
              <a:t>0,25m</a:t>
            </a:r>
            <a:r>
              <a:rPr lang="cs-CZ" sz="2400" dirty="0"/>
              <a:t>, </a:t>
            </a:r>
            <a:r>
              <a:rPr lang="cs-CZ" sz="2400" dirty="0" smtClean="0"/>
              <a:t>zákl. směrové sloupky, výstražné </a:t>
            </a:r>
            <a:r>
              <a:rPr lang="cs-CZ" sz="2400" dirty="0"/>
              <a:t>značení </a:t>
            </a:r>
            <a:r>
              <a:rPr lang="cs-CZ" sz="2400" dirty="0" smtClean="0"/>
              <a:t>A8+IP5 od Humpolce</a:t>
            </a:r>
            <a:endParaRPr lang="cs-CZ" sz="2400" dirty="0"/>
          </a:p>
          <a:p>
            <a:r>
              <a:rPr lang="cs-CZ" sz="2800" dirty="0" smtClean="0"/>
              <a:t>okolí komunikace: přechod otevřená krajina -&gt; les podél komunikace, stromořadí podél pole, sjezdy na nemovitosti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318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Nehodovost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01/2015 </a:t>
            </a:r>
            <a:r>
              <a:rPr lang="cs-CZ" sz="3000" dirty="0"/>
              <a:t>celkem </a:t>
            </a:r>
            <a:r>
              <a:rPr lang="cs-CZ" sz="3000" dirty="0" smtClean="0"/>
              <a:t>15 </a:t>
            </a:r>
            <a:r>
              <a:rPr lang="cs-CZ" sz="3000" dirty="0"/>
              <a:t>nehod (šetřených PČR)</a:t>
            </a:r>
          </a:p>
          <a:p>
            <a:r>
              <a:rPr lang="cs-CZ" sz="2800" dirty="0"/>
              <a:t>Následky</a:t>
            </a:r>
            <a:r>
              <a:rPr lang="cs-CZ" sz="2800" dirty="0" smtClean="0"/>
              <a:t>: 1 os. usmrcena,1 os. těžce a 13 os. lehce zraněno</a:t>
            </a:r>
            <a:endParaRPr lang="cs-CZ" sz="2800" dirty="0"/>
          </a:p>
          <a:p>
            <a:r>
              <a:rPr lang="cs-CZ" sz="28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2800" dirty="0"/>
              <a:t> </a:t>
            </a:r>
            <a:r>
              <a:rPr lang="cs-CZ" sz="2800" dirty="0" smtClean="0"/>
              <a:t>Havárie 7x </a:t>
            </a:r>
            <a:r>
              <a:rPr lang="cs-CZ" sz="2400" dirty="0" smtClean="0"/>
              <a:t>(6L), Srážka </a:t>
            </a:r>
            <a:r>
              <a:rPr lang="cs-CZ" sz="2400" dirty="0"/>
              <a:t>s </a:t>
            </a:r>
            <a:r>
              <a:rPr lang="cs-CZ" sz="2400" dirty="0" smtClean="0"/>
              <a:t>PP 3x (4L); srážka s voz 1x (1U,1T,3L)</a:t>
            </a:r>
          </a:p>
          <a:p>
            <a:r>
              <a:rPr lang="cs-CZ" sz="2800" dirty="0" smtClean="0"/>
              <a:t>Nejčastější </a:t>
            </a:r>
            <a:r>
              <a:rPr lang="cs-CZ" sz="2800" dirty="0"/>
              <a:t>příčina: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400" dirty="0" err="1" smtClean="0"/>
              <a:t>Nepř</a:t>
            </a:r>
            <a:r>
              <a:rPr lang="cs-CZ" sz="2400" dirty="0" smtClean="0"/>
              <a:t>. Rychlosti: 	- stavu vozovky 5x (6L)</a:t>
            </a:r>
            <a:br>
              <a:rPr lang="cs-CZ" sz="2400" dirty="0" smtClean="0"/>
            </a:br>
            <a:r>
              <a:rPr lang="cs-CZ" sz="2400" dirty="0" smtClean="0"/>
              <a:t>	</a:t>
            </a:r>
            <a:r>
              <a:rPr lang="cs-CZ" sz="2400" dirty="0"/>
              <a:t>			</a:t>
            </a:r>
            <a:r>
              <a:rPr lang="cs-CZ" sz="2400" dirty="0" smtClean="0"/>
              <a:t>- </a:t>
            </a:r>
            <a:r>
              <a:rPr lang="cs-CZ" sz="2400" dirty="0"/>
              <a:t>DT stavu </a:t>
            </a:r>
            <a:r>
              <a:rPr lang="cs-CZ" sz="2400" dirty="0" smtClean="0"/>
              <a:t>4x (1U,1T,6L</a:t>
            </a:r>
            <a:r>
              <a:rPr lang="cs-CZ" sz="2400" dirty="0"/>
              <a:t>), </a:t>
            </a:r>
          </a:p>
          <a:p>
            <a:r>
              <a:rPr lang="cs-CZ" sz="2600" dirty="0" smtClean="0"/>
              <a:t>Den </a:t>
            </a:r>
            <a:r>
              <a:rPr lang="es-ES" sz="2600" dirty="0" smtClean="0"/>
              <a:t>nezhorš</a:t>
            </a:r>
            <a:r>
              <a:rPr lang="es-ES" sz="2600" dirty="0"/>
              <a:t>. </a:t>
            </a:r>
            <a:r>
              <a:rPr lang="cs-CZ" sz="2600" dirty="0" smtClean="0"/>
              <a:t>4</a:t>
            </a:r>
            <a:r>
              <a:rPr lang="es-ES" sz="2600" dirty="0" smtClean="0"/>
              <a:t>x </a:t>
            </a:r>
            <a:r>
              <a:rPr lang="es-ES" sz="2400" dirty="0" smtClean="0"/>
              <a:t>(</a:t>
            </a:r>
            <a:r>
              <a:rPr lang="cs-CZ" sz="2400" dirty="0" smtClean="0"/>
              <a:t>4</a:t>
            </a:r>
            <a:r>
              <a:rPr lang="es-ES" sz="2400" dirty="0" smtClean="0"/>
              <a:t>L</a:t>
            </a:r>
            <a:r>
              <a:rPr lang="es-ES" sz="2400" dirty="0"/>
              <a:t>)</a:t>
            </a:r>
            <a:r>
              <a:rPr lang="cs-CZ" sz="2400" dirty="0" smtClean="0"/>
              <a:t>; </a:t>
            </a:r>
            <a:r>
              <a:rPr lang="cs-CZ" sz="2400" dirty="0" smtClean="0"/>
              <a:t>za </a:t>
            </a:r>
            <a:r>
              <a:rPr lang="cs-CZ" sz="2400" dirty="0" err="1" smtClean="0"/>
              <a:t>zhorš</a:t>
            </a:r>
            <a:r>
              <a:rPr lang="cs-CZ" sz="2400" dirty="0" smtClean="0"/>
              <a:t>. </a:t>
            </a:r>
            <a:r>
              <a:rPr lang="cs-CZ" sz="2400" dirty="0"/>
              <a:t>v</a:t>
            </a:r>
            <a:r>
              <a:rPr lang="cs-CZ" sz="2400" dirty="0" smtClean="0"/>
              <a:t>id 7x (1U,1T,8L), v noci 4x (1L)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za </a:t>
            </a:r>
            <a:r>
              <a:rPr lang="cs-CZ" sz="2400" dirty="0" smtClean="0"/>
              <a:t>mokra 8x (1U,1T,8L);  PP: strom 3x (4L</a:t>
            </a:r>
            <a:r>
              <a:rPr lang="cs-CZ" sz="2400" dirty="0" smtClean="0"/>
              <a:t>);   na </a:t>
            </a:r>
            <a:r>
              <a:rPr lang="cs-CZ" sz="2400" dirty="0" err="1" smtClean="0"/>
              <a:t>H.Brod</a:t>
            </a:r>
            <a:r>
              <a:rPr lang="cs-CZ" sz="2400" dirty="0" smtClean="0"/>
              <a:t> 9x (1U,1T,10L</a:t>
            </a:r>
            <a:r>
              <a:rPr lang="cs-CZ" sz="2400" dirty="0" smtClean="0"/>
              <a:t>)</a:t>
            </a:r>
            <a:r>
              <a:rPr lang="cs-CZ" sz="2400" dirty="0" smtClean="0"/>
              <a:t>	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Návaznost směrových oblouků a horší čitelnost </a:t>
            </a:r>
            <a:r>
              <a:rPr lang="cs-CZ" sz="3000" dirty="0" smtClean="0"/>
              <a:t>trasy</a:t>
            </a:r>
          </a:p>
          <a:p>
            <a:r>
              <a:rPr lang="cs-CZ" sz="3000" dirty="0" smtClean="0"/>
              <a:t>SEZ: 36,1 mil. Kč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531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Úsek silnice I/34 </a:t>
            </a:r>
            <a:br>
              <a:rPr lang="pl-PL" sz="4000" b="1" cap="small" dirty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u Humpolce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038"/>
            <a:ext cx="9132096" cy="513680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038"/>
            <a:ext cx="9132096" cy="5136804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1556776" y="429309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038"/>
            <a:ext cx="9132096" cy="513680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038"/>
            <a:ext cx="9132096" cy="513680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9132096" cy="513472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9132094" cy="513472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9132094" cy="51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5" y="1341887"/>
            <a:ext cx="8064169" cy="4534263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2253127" y="3929327"/>
            <a:ext cx="5616624" cy="133130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(Přeložka)</a:t>
            </a:r>
            <a:endParaRPr lang="cs-CZ" sz="280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Směrové vedení (Z3+Z11)</a:t>
            </a:r>
            <a:endParaRPr lang="cs-CZ" sz="280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Odstranění zeleně v obloucích</a:t>
            </a:r>
          </a:p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Zvýšení </a:t>
            </a:r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PVV</a:t>
            </a:r>
            <a:endParaRPr lang="cs-CZ" sz="2800" dirty="0">
              <a:ln w="1270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2780912" y="3481888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>
                <a:solidFill>
                  <a:schemeClr val="bg1"/>
                </a:solidFill>
                <a:latin typeface="+mn-lt"/>
              </a:rPr>
              <a:t>Úsek silnice </a:t>
            </a: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II/385</a:t>
            </a:r>
            <a:br>
              <a:rPr lang="pl-PL" sz="4000" b="1" cap="small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u obce Střítěž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65364"/>
            <a:ext cx="9156307" cy="447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2699792" y="3789040"/>
            <a:ext cx="936104" cy="562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1518783">
            <a:off x="3937259" y="3727394"/>
            <a:ext cx="245486" cy="19177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3451"/>
          <a:stretch/>
        </p:blipFill>
        <p:spPr>
          <a:xfrm>
            <a:off x="0" y="1365364"/>
            <a:ext cx="9144000" cy="447817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8" y="1353261"/>
            <a:ext cx="7922731" cy="445473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8" y="1350529"/>
            <a:ext cx="7922731" cy="4454735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0" y="1343968"/>
            <a:ext cx="7922729" cy="445473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4" b="12774"/>
          <a:stretch/>
        </p:blipFill>
        <p:spPr>
          <a:xfrm>
            <a:off x="758136" y="1350529"/>
            <a:ext cx="7922733" cy="4478624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5" y="1374417"/>
            <a:ext cx="7922733" cy="44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273415" y="5890798"/>
            <a:ext cx="4788024" cy="8907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cap="small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-8052" y="1483664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se směrovými oblouky malého R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800" dirty="0" smtClean="0"/>
              <a:t>II/385: spojení N. Města n. M (I/19), Tišnova a Kuřimi (I/43) mezikrajský význam</a:t>
            </a:r>
          </a:p>
          <a:p>
            <a:r>
              <a:rPr lang="cs-CZ" sz="2800" dirty="0" smtClean="0"/>
              <a:t>Úsek na rozhraní krajů JM a Vysočina, u obce </a:t>
            </a:r>
            <a:r>
              <a:rPr lang="cs-CZ" sz="2800" dirty="0" err="1" smtClean="0"/>
              <a:t>Střítěž</a:t>
            </a:r>
            <a:endParaRPr lang="cs-CZ" sz="2800" dirty="0" smtClean="0"/>
          </a:p>
          <a:p>
            <a:r>
              <a:rPr lang="cs-CZ" sz="2800" dirty="0"/>
              <a:t>Oblouky malého poloměru </a:t>
            </a:r>
            <a:r>
              <a:rPr lang="cs-CZ" sz="2800" dirty="0" err="1" smtClean="0"/>
              <a:t>vm</a:t>
            </a:r>
            <a:r>
              <a:rPr lang="cs-CZ" sz="2800" dirty="0" smtClean="0"/>
              <a:t> </a:t>
            </a:r>
            <a:r>
              <a:rPr lang="cs-CZ" sz="2800" dirty="0" smtClean="0"/>
              <a:t>55km/h</a:t>
            </a:r>
            <a:r>
              <a:rPr lang="cs-CZ" sz="2800" dirty="0" smtClean="0"/>
              <a:t>, klesání (8,5%)</a:t>
            </a:r>
            <a:endParaRPr lang="cs-CZ" sz="2800" dirty="0"/>
          </a:p>
          <a:p>
            <a:r>
              <a:rPr lang="cs-CZ" sz="2800" dirty="0" smtClean="0"/>
              <a:t>V4 (0,25), výstražné značení A2a,b, směrové sloupky, rychlost </a:t>
            </a:r>
            <a:r>
              <a:rPr lang="cs-CZ" sz="2800" dirty="0"/>
              <a:t>90km/h</a:t>
            </a:r>
          </a:p>
          <a:p>
            <a:r>
              <a:rPr lang="cs-CZ" sz="2800" dirty="0" smtClean="0"/>
              <a:t>Okolí komunikace: otevřená krajina s pozůstatky stromořadí</a:t>
            </a:r>
            <a:r>
              <a:rPr lang="cs-CZ" sz="2600" dirty="0" smtClean="0"/>
              <a:t>, na </a:t>
            </a:r>
            <a:r>
              <a:rPr lang="cs-CZ" sz="2600" dirty="0" smtClean="0"/>
              <a:t>úsek </a:t>
            </a:r>
            <a:r>
              <a:rPr lang="cs-CZ" sz="2600" dirty="0" smtClean="0"/>
              <a:t>navazují lesní úseky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27539</TotalTime>
  <Words>1073</Words>
  <Application>Microsoft Office PowerPoint</Application>
  <PresentationFormat>Předvádění na obrazovce (4:3)</PresentationFormat>
  <Paragraphs>125</Paragraphs>
  <Slides>13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578</cp:revision>
  <cp:lastPrinted>2019-06-18T09:04:53Z</cp:lastPrinted>
  <dcterms:created xsi:type="dcterms:W3CDTF">2017-03-15T09:26:25Z</dcterms:created>
  <dcterms:modified xsi:type="dcterms:W3CDTF">2020-10-05T08:48:59Z</dcterms:modified>
</cp:coreProperties>
</file>