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65" r:id="rId2"/>
    <p:sldId id="319" r:id="rId3"/>
    <p:sldId id="320" r:id="rId4"/>
    <p:sldId id="270" r:id="rId5"/>
    <p:sldId id="261" r:id="rId6"/>
    <p:sldId id="271" r:id="rId7"/>
    <p:sldId id="272" r:id="rId8"/>
    <p:sldId id="305" r:id="rId9"/>
    <p:sldId id="306" r:id="rId10"/>
    <p:sldId id="309" r:id="rId11"/>
    <p:sldId id="310" r:id="rId12"/>
    <p:sldId id="278" r:id="rId13"/>
    <p:sldId id="283" r:id="rId14"/>
    <p:sldId id="286" r:id="rId15"/>
    <p:sldId id="289" r:id="rId16"/>
    <p:sldId id="293" r:id="rId17"/>
    <p:sldId id="298" r:id="rId18"/>
    <p:sldId id="300" r:id="rId19"/>
    <p:sldId id="301" r:id="rId20"/>
    <p:sldId id="304" r:id="rId21"/>
    <p:sldId id="307" r:id="rId22"/>
    <p:sldId id="308" r:id="rId23"/>
    <p:sldId id="285" r:id="rId24"/>
    <p:sldId id="321" r:id="rId25"/>
    <p:sldId id="256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878"/>
    <a:srgbClr val="46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34" autoAdjust="0"/>
  </p:normalViewPr>
  <p:slideViewPr>
    <p:cSldViewPr showGuides="1">
      <p:cViewPr varScale="1">
        <p:scale>
          <a:sx n="81" d="100"/>
          <a:sy n="81" d="100"/>
        </p:scale>
        <p:origin x="119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B0EEC-CD92-C547-AD96-3FD37ED5BF5C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74DBB-8C01-074A-8D5A-16CE907C5D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91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4DBB-8C01-074A-8D5A-16CE907C5D2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917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46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392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783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175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836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35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491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43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899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51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4DBB-8C01-074A-8D5A-16CE907C5D2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713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176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080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750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4DBB-8C01-074A-8D5A-16CE907C5D2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452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4DBB-8C01-074A-8D5A-16CE907C5D2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53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4DBB-8C01-074A-8D5A-16CE907C5D2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85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4DBB-8C01-074A-8D5A-16CE907C5D2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20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74DBB-8C01-074A-8D5A-16CE907C5D2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38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916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666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34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A3159-BAF2-4167-90CD-B788B82191D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78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6032C8-A0CE-304C-825C-D30B1870A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0C2840-C4E1-8248-8BCE-C21D62C73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2B3514-52D7-784B-87C8-6B725331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7F-9F7F-4408-9B68-C2D628E2216F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83EEB3-7A87-994B-B6AB-FBB34482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06D71A-0E25-E145-8557-4EF4E006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7E43-79F7-4E23-9D12-54A68967F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4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7BC3FF-6BB5-E742-AEF0-8F46CEC8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CB913F-C94B-9147-B596-A71FDEE6E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1C9189-0536-1141-A40D-1737DAD7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7F-9F7F-4408-9B68-C2D628E2216F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63A55E-6748-F845-947C-E1F04FA2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FA815E-B713-7D4C-9C2F-993BC884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7E43-79F7-4E23-9D12-54A68967F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36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359B88D-9791-6244-A513-EEB7277CA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9B5A76-26FE-C641-9EAF-48104A59F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91F11F-2CD9-7048-BA7C-1603AB57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7F-9F7F-4408-9B68-C2D628E2216F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444EF4-EFDC-AE41-9FF6-DEF7B912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329417-8AC2-F74A-961F-B92A6D32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7E43-79F7-4E23-9D12-54A68967F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0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E4FA8-F4D7-CA4A-8E6E-5E5EEBA4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95F022-DDD0-1648-852E-1456B3540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2EB7AF-10C9-B349-8893-1E5F90B0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7F-9F7F-4408-9B68-C2D628E2216F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975FB-0E3A-4E44-8AEB-1A31BE06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A924EB-1E3D-9047-9A74-C303332F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7E43-79F7-4E23-9D12-54A68967F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1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86A5E-ADAA-2345-AF50-094EC267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3C0319-BA79-3045-80C9-CFB245B9B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EBCFA8-AC22-8142-AB03-3C0F1F22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7F-9F7F-4408-9B68-C2D628E2216F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A9AFDE-1CE9-2747-BC5F-D351F193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821A92-43A5-234D-A41D-12196B18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7E43-79F7-4E23-9D12-54A68967F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7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137FB-56F4-8A41-8396-AAC8094C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12D9FC-688A-5247-BCB1-227161F30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E3003C-7675-334F-AB81-378162E46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9F81DA-C8B4-9143-9660-516C97B26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7F-9F7F-4408-9B68-C2D628E2216F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B00D07-CFFE-5D4B-A6CF-BFF8C425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C31711-0283-E842-9DF6-2C39FAA1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7E43-79F7-4E23-9D12-54A68967F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6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C34E2-A734-9A4C-A439-373C0D44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E8EB32-EB02-CC47-93D1-133CA4178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A52B1C-3EE5-AA4F-A76D-FCCC02E3F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C670CC-7178-9543-B191-0DC4538D7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62F9A26-8674-B849-A879-FC986AC39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C45D0D3-BB5F-3D47-8CA1-ECA24EA8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7F-9F7F-4408-9B68-C2D628E2216F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5AD8319-AF33-FA49-8AF7-6EF5B830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28F8E2-BBA2-4644-A45F-2DC8E901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7E43-79F7-4E23-9D12-54A68967F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6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FE09D-9AFE-5448-9647-79D6FCC7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48E140B-51B9-9E42-9529-EF5BE827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7F-9F7F-4408-9B68-C2D628E2216F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C1768B-A257-5D41-AA50-0F73107A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805A2C-9B18-294D-9AEE-4EB30E114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7E43-79F7-4E23-9D12-54A68967F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4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8B7230-1741-0B4D-9765-DFF577D4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7F-9F7F-4408-9B68-C2D628E2216F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93FC39-6507-AB45-9D60-19A83AB2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931597-CBB2-CB45-84F1-BBF1A627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7E43-79F7-4E23-9D12-54A68967F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5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6F88D-67BD-7D44-A337-2014420E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412C29-01E0-0840-835A-00EBB7B49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72821B-A191-9049-BD7C-9F8FFC70F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215320-2ED0-5C44-99C8-1DCB41CB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7F-9F7F-4408-9B68-C2D628E2216F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090E6B-494F-9C4D-863D-26BAB12E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739F2D-944A-FA45-B524-B154AE4C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7E43-79F7-4E23-9D12-54A68967F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7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2298A-89C9-9A44-8CBC-B2EC56BF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1F034E8-386B-7E4F-B228-4BCD958BE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00EB64-F626-FA49-A03F-A7874D221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91EBB6-2D75-7844-BEFD-29628576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27F-9F7F-4408-9B68-C2D628E2216F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F5E41B-382E-5E4A-A9BB-03F96CB0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D5439D-B43D-2344-B13F-4C9F6240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7E43-79F7-4E23-9D12-54A68967F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1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70522BE-322E-7444-B705-3CF7C683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8B1FCF-1344-8040-90AA-36BFF9487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Po kliknutí můžete upravovat styly textu v předloze.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3AEFBA-C8D6-1E41-AB37-41C463C85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3227F-9F7F-4408-9B68-C2D628E2216F}" type="datetimeFigureOut">
              <a:rPr lang="cs-CZ" smtClean="0"/>
              <a:t>24.06.2020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E8FDD3-65BF-0E47-9A9E-0BD587DD2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52FAFA-2C73-9245-A091-FDB56F1EE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7E43-79F7-4E23-9D12-54A68967FD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8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9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6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9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10.jpeg"/><Relationship Id="rId7" Type="http://schemas.openxmlformats.org/officeDocument/2006/relationships/hyperlink" Target="mailto:martin.kostelenec@rseproject.cz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pravnikonference.com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6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AE84109-1A01-C243-9EF8-A453DF080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"/>
          <a:stretch/>
        </p:blipFill>
        <p:spPr>
          <a:xfrm>
            <a:off x="0" y="-8347"/>
            <a:ext cx="9144000" cy="68699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04" y="2845219"/>
            <a:ext cx="1153001" cy="4799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911" y="2845219"/>
            <a:ext cx="537376" cy="47991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188" y="2923358"/>
            <a:ext cx="1374826" cy="4017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597" y="2923358"/>
            <a:ext cx="1091713" cy="44916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556" y="2718536"/>
            <a:ext cx="1153001" cy="814769"/>
          </a:xfrm>
          <a:prstGeom prst="rect">
            <a:avLst/>
          </a:prstGeom>
        </p:spPr>
      </p:pic>
      <p:pic>
        <p:nvPicPr>
          <p:cNvPr id="11" name="Obrázek 10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8EC8DC97-EE42-4746-8B70-A8FF15209E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75806"/>
            <a:ext cx="3964082" cy="194530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39552" y="4322317"/>
            <a:ext cx="7992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Zhodnocení vývoje opatření na rizikových místech </a:t>
            </a: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DK 2014 – 2019</a:t>
            </a:r>
          </a:p>
          <a:p>
            <a:pPr algn="ctr"/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6. 2020, Jihočeský kraj</a:t>
            </a:r>
          </a:p>
          <a:p>
            <a:pPr algn="ctr"/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Martin Kostelenec, RSE Project s.r.o.</a:t>
            </a:r>
          </a:p>
          <a:p>
            <a:pPr algn="ctr"/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131DE5D9-4BF7-4CED-B8B0-6E18D0B7D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7"/>
          <a:stretch/>
        </p:blipFill>
        <p:spPr>
          <a:xfrm>
            <a:off x="3" y="1408311"/>
            <a:ext cx="9143997" cy="545368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66390" y="6093296"/>
            <a:ext cx="8211219" cy="707886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Proběhla instalace BPÚ v červené provedení, došlo napojení svodidel na mostní konstrukci.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23" y="185647"/>
            <a:ext cx="1038366" cy="1019136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Realizovaná opatření  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Úsek silnice II/157, Borovany</a:t>
            </a:r>
          </a:p>
        </p:txBody>
      </p:sp>
    </p:spTree>
    <p:extLst>
      <p:ext uri="{BB962C8B-B14F-4D97-AF65-F5344CB8AC3E}">
        <p14:creationId xmlns:p14="http://schemas.microsoft.com/office/powerpoint/2010/main" val="73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8A9C1B60-B6C9-4DFC-A8E0-B1936BC729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352572"/>
            <a:ext cx="9144002" cy="550542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66390" y="6093296"/>
            <a:ext cx="8211219" cy="40011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Proběhla instalace doplnění závor a úprava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zabezp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zařízení.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23" y="185647"/>
            <a:ext cx="1038366" cy="1019136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Realizovaná opatření  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Železniční přejezd P1130 u Kněžských dvorů</a:t>
            </a:r>
          </a:p>
        </p:txBody>
      </p:sp>
    </p:spTree>
    <p:extLst>
      <p:ext uri="{BB962C8B-B14F-4D97-AF65-F5344CB8AC3E}">
        <p14:creationId xmlns:p14="http://schemas.microsoft.com/office/powerpoint/2010/main" val="4433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40767"/>
            <a:ext cx="9144000" cy="5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Připravovaná opatření</a:t>
            </a:r>
          </a:p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1" y="64726"/>
            <a:ext cx="1168860" cy="114721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01078"/>
            <a:ext cx="9143998" cy="5484306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2" r="-1"/>
          <a:stretch/>
        </p:blipFill>
        <p:spPr>
          <a:xfrm>
            <a:off x="0" y="1363627"/>
            <a:ext cx="9144000" cy="5521757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Křižovatka silnic II/603 a II/146 u Lhotic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5965" y="1841439"/>
            <a:ext cx="8482584" cy="58477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Rizikovost - křižovatka u výškového oblouku, v lese, úhly napojení větví, autobusová zastávka u křižovatky.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225965" y="4437112"/>
            <a:ext cx="8558503" cy="230832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2015 - SÚS provedla obnovu a doplnění VDZ s vyznačením symbolu SDZ P6 „STOP“ na vozovce na obou vedlejších větvích -&gt; letos další obnova VDZ.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Křižovatka byla zařazena do "Bílé knihy„ (program výstavby a oprav na krajských silnicích II. a III. třídy) -&gt; zpracovává odbor dopravy Krajského úřadu Jihočeského kraje.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měla by zde být zpracována BI.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 zahájení projektové přípravy na OK, která bude řešit i pohyb cyklistů.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probíhá příprava PD na OK , možná realizace stavby v roce 2020.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– Dokončená PD předpoklad realizace stavby OK v roce 2021.</a:t>
            </a:r>
          </a:p>
        </p:txBody>
      </p:sp>
    </p:spTree>
    <p:extLst>
      <p:ext uri="{BB962C8B-B14F-4D97-AF65-F5344CB8AC3E}">
        <p14:creationId xmlns:p14="http://schemas.microsoft.com/office/powerpoint/2010/main" val="42471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 bwMode="auto">
          <a:xfrm>
            <a:off x="0" y="1348493"/>
            <a:ext cx="9143997" cy="550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Připravovaná opatření</a:t>
            </a:r>
          </a:p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1" y="64726"/>
            <a:ext cx="1168860" cy="114721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363627"/>
            <a:ext cx="9144003" cy="549437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371910"/>
            <a:ext cx="9144003" cy="548609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Křižovatka na silnici III/00354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5965" y="1841439"/>
            <a:ext cx="8482584" cy="58477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Rizikovost - hlavní komunikace ve směrovém oblouku, max. povolená rychlost, omezené rozhledy.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33977" y="3933056"/>
            <a:ext cx="8558503" cy="280076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Souvisí s výstavbou "Jižní tangenty„ -&gt; silnice III/00354 zde bude mít jiný průběh trasy. Křižovatka bude poté sjezdem k přilehlým nemovitostem.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dokončena PD DUR k „Jižní tangentě“, podána žádost o vydání územního rozhodnutí.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vydáno pravomocné územního rozhodnutí.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bude zadáno zpracování PD DSP. SÚS přislíbila řešit bodové závady (zakončení svodidla, obnova VDZ, prořezání zeleně).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 zadáno zpracování PD DSP – zpracovává fa </a:t>
            </a:r>
            <a:r>
              <a:rPr lang="cs-CZ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Pragoprojekt</a:t>
            </a: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s.r.o.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probíhá majetkové vypořádání, předpoklad realizace „Jižní tangenty“ v roce 2021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– realizace stavby začne probíhat na jaře roku 2021.</a:t>
            </a:r>
          </a:p>
        </p:txBody>
      </p:sp>
    </p:spTree>
    <p:extLst>
      <p:ext uri="{BB962C8B-B14F-4D97-AF65-F5344CB8AC3E}">
        <p14:creationId xmlns:p14="http://schemas.microsoft.com/office/powerpoint/2010/main" val="5057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 bwMode="auto">
          <a:xfrm>
            <a:off x="1" y="1352572"/>
            <a:ext cx="9143997" cy="550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Připravovaná opatření</a:t>
            </a:r>
          </a:p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1" y="64726"/>
            <a:ext cx="1168860" cy="114721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3"/>
          <a:stretch/>
        </p:blipFill>
        <p:spPr>
          <a:xfrm>
            <a:off x="0" y="1441544"/>
            <a:ext cx="9143997" cy="5428259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374525"/>
            <a:ext cx="9143996" cy="5495277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Úsek silnice I/20 u Libějovic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5965" y="1841439"/>
            <a:ext cx="8482584" cy="107721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Rizikovost - rovné úseky s jedním směrovým obloukem, na vnitřní straně oblouku vzrostlý les, existence odpočívky, reklamní zařízení upozorňující na občerstvení, změna rychlosti vozidel z důvodu blízkého žel. přejezdu, rozhraní lesního porostu a polí, nervozita řidičů plynoucí z nemožnosti předjetí. 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64756" y="4221088"/>
            <a:ext cx="8558503" cy="255454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Odpočívka nebyla zatím zrušena (Policie zatím požaduje nerušit – chybí místa pro parkování). Úprava DZ -&gt; zákaz předjíždění, ve směru od Písku zákaz odbočení vlevo na odpočívku, přikázaný směr výjezdu na Písek.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byla zpracována studie silnice I/20 na počet jízdních pruhů 2+1. V rámci této studie dojde pravděpodobně ke zrušení odpočívky.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 dle vyjádření ŘSD bude provedena přeložka celé komunikace I/20 v tomto úsek a tímto bude odpočívka zrušena. Časový horizont zatím není znám.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ŘSD připravuje PD na rozšíření komunikace na 2+1 v úseku Písek-Pištín, akce je rozdělena na 4 úseky, předpoklad realizace stavby 2022-2025.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– Připravuje se dokumentace pro územní řízení.</a:t>
            </a:r>
          </a:p>
        </p:txBody>
      </p:sp>
    </p:spTree>
    <p:extLst>
      <p:ext uri="{BB962C8B-B14F-4D97-AF65-F5344CB8AC3E}">
        <p14:creationId xmlns:p14="http://schemas.microsoft.com/office/powerpoint/2010/main" val="14447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373466"/>
            <a:ext cx="9143999" cy="549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Připravovaná opatření</a:t>
            </a:r>
          </a:p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373466"/>
            <a:ext cx="9144000" cy="5484534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" y="1360690"/>
            <a:ext cx="9143999" cy="5497309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Křižovatka na I/20 u Semic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5965" y="1841439"/>
            <a:ext cx="8482584" cy="83099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Rizikovost - silnice I/20 v křižovatce v oblouku, nedostatečné rozhledové poměry na křižovatce, absence levých odbočovacích jízdních, dochází k namrzání vozovky silnice I/20 v blízkosti mostu.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292746" y="3933056"/>
            <a:ext cx="8558503" cy="280076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– zpracování PD -&gt;  ke stavební úpravě - odtěžení část zářezu pro zlepšení </a:t>
            </a:r>
            <a:r>
              <a:rPr lang="cs-CZ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rozhl</a:t>
            </a: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poměrů, zřízení odbočovacích pruhů.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prosinec, realizace stavby - odbočovací pruhy z obou směrů, položení nového povrchu vozovky včetně DZ, odtěžení svahu, posunuta protihluková stěna.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 dle vyjádření PČR je nutná instalace </a:t>
            </a:r>
            <a:r>
              <a:rPr lang="cs-CZ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meteohlásky</a:t>
            </a: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proměnlivého dopravního značení upozorňující na namrzání vozovky.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ŘSD byla zadána PD na umístění </a:t>
            </a:r>
            <a:r>
              <a:rPr lang="cs-CZ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meteohlásky</a:t>
            </a: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 letošním roce bude vypsáno výběr. řízení na dodavatele. Realizace v roce 2019 nebo 2020.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2020 -  Křižovat je součástí realizace rozšíření komunikace na 2+1 v úseku Písek-Pištín, křižovatka bude přestavěna na MUK.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1" y="64726"/>
            <a:ext cx="1168860" cy="11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63627"/>
            <a:ext cx="9144000" cy="549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Připravovaná opatření</a:t>
            </a:r>
          </a:p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53" y="1367806"/>
            <a:ext cx="9162854" cy="5490194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6"/>
          <a:stretch/>
        </p:blipFill>
        <p:spPr>
          <a:xfrm>
            <a:off x="-18852" y="1340767"/>
            <a:ext cx="9167116" cy="5507559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Křižovatka silnic I/20 a II/122, Nová Hospoda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5965" y="1841439"/>
            <a:ext cx="8482584" cy="107721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Rizikovost - absence přídatných jízdních pruhů, připojení vedl. větví provedeno s mírným odsazením a umělým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nakolmením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, pevné překážky v blízkosti komunikace, překážky v rozhledu, reklamní zařízení, sjezdy na sousední pozemky s kolmými čely propustků.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64756" y="4437112"/>
            <a:ext cx="8558503" cy="230832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ŘSD na silnici I/20 nechalo zpracovat studii na rozšíření komunikace na počet pruhů 2+1. V rámci této studie bude řešena i tato křižovatka. Zatím není známo konkrétní řešení křižovatky.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křižovatka je ve studii na systém 2+1 řešena </a:t>
            </a:r>
            <a:r>
              <a:rPr lang="cs-CZ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nakolmením</a:t>
            </a: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vedlejších větví na hlavní komunikaci přidáním odbočovacích pruhů.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 dle vyjádření ŘSD přidání odbočovacích pruhů není možné.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Byla provedena úprava VDZ a silnice je součástí PD na rozšíření 2+1, realizace 2022 až 2025.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– Připravuje se dokumentace pro územní řízení.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1" y="64726"/>
            <a:ext cx="1168860" cy="11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363628"/>
            <a:ext cx="9143997" cy="549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Připravovaná opatření</a:t>
            </a:r>
          </a:p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3" y="1406170"/>
            <a:ext cx="9142457" cy="547607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98793"/>
            <a:ext cx="9144001" cy="5488073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Úsek silnice II/166 u obce Kájov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5965" y="1841439"/>
            <a:ext cx="8482584" cy="83099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Rizikovost - náhlá změna směrového vedení, nekomfortní šířkové uspořádání, nedostatečná šířka nezpevněných krajnic, pevné překážky v blízkosti komunikace, mikroklimatické podmínky související s vodním tokem.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33977" y="3645024"/>
            <a:ext cx="8558503" cy="30469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2014 - 2016 – požádáno o kácení 84 ks stromů -&gt; zamítnuto -&gt; podáno odvolání (řešily OÚ Kájov, </a:t>
            </a:r>
            <a:r>
              <a:rPr lang="cs-CZ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MěÚ</a:t>
            </a: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Český Krumlov, Agentura ochrany přírody a krajiny ČR - AOPK ČR, proti byly sdružení Památkářská obec Českokrumlovská a Hnutí Duha).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vydáno povolení k vykácení 32 ks stromů (nakonec vydala AOPK ČR).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vykácení 32 ks stromů povolených k vykácení, ostatní stromy označeny bílou barvou a doplněny odrazkami).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2017 - Jihočeský kraj zpracovává  PD DUR, která řeší narovnání silnice v úseku od Kájova po Křenov.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 bude podána žádost o územní řízení.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– Již byla dokončeno stavební řízení a v září 2020 bude započata stavba narovnání silnice. Realizace možná v roce 2021.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1" y="64726"/>
            <a:ext cx="1168860" cy="11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355793"/>
            <a:ext cx="9144001" cy="550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Připravovaná opatření</a:t>
            </a:r>
          </a:p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398792"/>
            <a:ext cx="9144003" cy="5459207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5" y="1363626"/>
            <a:ext cx="9142453" cy="5509397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Přechody na Pražské tř. v Českých Budějovicích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5965" y="1841439"/>
            <a:ext cx="8482584" cy="58477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Rizikovost - Význam přechodu, dvoupruhové stejnosměrné přechody, význam komunikace.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33977" y="5157192"/>
            <a:ext cx="8558503" cy="15696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 Momentálně je příprava ve fázi zpracování projektových dokumentací. Realizace se očekává ještě v roce 2017 nebo v roce 2018.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 Probíhá výběr zhotovitele stavby, finanční prostředky jsou uvolněny, realizace se týká všech přechodů od Mariánského nám. směrem ven z města kde jsou problematické přechody přes čtyři pruhy.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2020 - ???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1" y="64726"/>
            <a:ext cx="1168860" cy="11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55171"/>
            <a:ext cx="9143998" cy="550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Připravovaná opatření</a:t>
            </a:r>
          </a:p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40768"/>
            <a:ext cx="9144001" cy="5502829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369573"/>
            <a:ext cx="9143998" cy="5502829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Úsek silnice I/34 u Horního Žďáru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5965" y="1841439"/>
            <a:ext cx="8482584" cy="58477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Rizikovost – Oblouky stejného smyslu malých poloměrů s mezi přímými úseky, vliv povětrnostních podmínek, návaznost přímého úseku.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33977" y="5301208"/>
            <a:ext cx="8558503" cy="132343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 ŘSD zpracovává studii místa z které by měly vzejít dvě varianty řešení. 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možné zadání projektové dokumentace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– Byla vybrána delší varianta řešení, momentálně jsou zde problémy s pozemky, které se v současné době řeší.  Zpracovává se PD a již v roce 2021 je možná realizace stavby.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1" y="64726"/>
            <a:ext cx="1168860" cy="11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08F2A58E-1E0F-4F15-90D2-9D1E4A60F3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78" y="4293097"/>
            <a:ext cx="4019051" cy="2304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196" y="4293096"/>
            <a:ext cx="4257675" cy="230425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0" name="Obrázek 9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70EF853-3541-F64C-A3E0-A54ED9E85B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632"/>
            <a:ext cx="4788024" cy="89079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16024" y="1790474"/>
            <a:ext cx="58681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Celkem představeno na DK 2014 - 2019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273 rizikových míst.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Stav červen 2020: 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realizováno na 100 místech.</a:t>
            </a:r>
          </a:p>
          <a:p>
            <a:endParaRPr lang="cs-CZ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se připravuje na 142 místech.</a:t>
            </a:r>
          </a:p>
          <a:p>
            <a:endParaRPr lang="cs-C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Neřeší se zatím 31 míst.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686197" y="1540823"/>
            <a:ext cx="44156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Na místech došlo v minulosti k </a:t>
            </a:r>
            <a:r>
              <a:rPr lang="cs-CZ" sz="2000" b="1" dirty="0">
                <a:solidFill>
                  <a:srgbClr val="FF0000"/>
                </a:solidFill>
              </a:rPr>
              <a:t>5 698 </a:t>
            </a:r>
            <a:r>
              <a:rPr lang="cs-CZ" sz="2000" dirty="0"/>
              <a:t>dopravním nehodám.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Dle údajů CDV v. v. i. činí socioekonomická ztráta z nehodovosti na místech částku</a:t>
            </a:r>
          </a:p>
          <a:p>
            <a:r>
              <a:rPr lang="cs-CZ" sz="2000" b="1" dirty="0">
                <a:solidFill>
                  <a:srgbClr val="C00000"/>
                </a:solidFill>
              </a:rPr>
              <a:t>	9,6 mld. Kč.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EE48E71-AA99-4115-8537-E986142AEE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80" y="1385931"/>
            <a:ext cx="9145231" cy="548860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755576" y="1340768"/>
            <a:ext cx="5446646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míst z DK 2014 – 2019 Česká republika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299854" y="4055507"/>
            <a:ext cx="6681637" cy="156966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9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9,6 mld. Kč</a:t>
            </a:r>
          </a:p>
        </p:txBody>
      </p:sp>
    </p:spTree>
    <p:extLst>
      <p:ext uri="{BB962C8B-B14F-4D97-AF65-F5344CB8AC3E}">
        <p14:creationId xmlns:p14="http://schemas.microsoft.com/office/powerpoint/2010/main" val="30711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52572"/>
            <a:ext cx="9144001" cy="550542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Připravovaná opatření</a:t>
            </a:r>
          </a:p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21801"/>
            <a:ext cx="9143999" cy="544800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373299"/>
            <a:ext cx="9143997" cy="5505428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Úsek silnice I/4 u Nišovic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5965" y="1841439"/>
            <a:ext cx="8482584" cy="58477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Rizikovost – kombinace výškové a směrové změny, omezená přehlednost průběhu trasy.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251520" y="5157192"/>
            <a:ext cx="8558503" cy="15696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2018 - ŘSD- V letošním roce jsme již chtěli tuto komunikaci opravovat, připravuje se zde již projektová dokumentace na celý tento úsek.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ŘSD byla zpracována PD na úpravu komunikace, došlo k připomínkování od dotčených obcí, probíhá jednání na další úpravě PD.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2020 -  Projekt se po připomínkování obcí a policie ČR přepracovává a doplňují se zálivy BUS zastávek, z čeho vyplývají i problémy s vlastníky dotčených pozemků.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1" y="64726"/>
            <a:ext cx="1168860" cy="11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F45A650-D0D4-42FD-8BDA-B3C8A02D1A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407681"/>
            <a:ext cx="9144002" cy="545031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Připravovaná opatření</a:t>
            </a:r>
          </a:p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8728"/>
            <a:ext cx="9157884" cy="550927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44" y="1378190"/>
            <a:ext cx="9157885" cy="5463553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Křižovatka na I/20 u Protivína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5965" y="1841439"/>
            <a:ext cx="8482584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Rizikovost – Úhel křížení, rychlost na hl. komunikaci.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33977" y="6093296"/>
            <a:ext cx="8558503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– Křižovatka je součástí PD na rozšíření komunikace na 2+1 v úseku Písek-Pištín, akce je rozdělena na 4 úseky, předpoklad realizace stavby 2022-2025.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37" y="54304"/>
            <a:ext cx="1213209" cy="119492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072658C-9061-4D74-A64F-7282FAA08E5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1" y="64726"/>
            <a:ext cx="1168860" cy="11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45E3593-5A60-4176-95FD-C4961C4047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397589"/>
            <a:ext cx="9143998" cy="54722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Připravovaná opatření</a:t>
            </a:r>
          </a:p>
          <a:p>
            <a:r>
              <a:rPr lang="cs-CZ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45" y="1439847"/>
            <a:ext cx="9154016" cy="5465042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16" y="1386487"/>
            <a:ext cx="9154016" cy="551076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Úsek silnice II/163 u Jenína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5965" y="1841439"/>
            <a:ext cx="8482584" cy="58477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Rizikovost – Menší poloměr oblouků, překvapivý prvek trasy, překážky podél komunikace.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33977" y="6093296"/>
            <a:ext cx="8558503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– Proběhlo obnovení povrchu, došlo k doplnění směrových sloupků a doplnění VDZ.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F5CB91B-D27B-43C8-8F23-B313944F9D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1" y="64726"/>
            <a:ext cx="1168860" cy="11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363626"/>
            <a:ext cx="9144002" cy="549437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se nerealizují</a:t>
            </a:r>
          </a:p>
          <a:p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6486"/>
            <a:ext cx="9143998" cy="547151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368736"/>
            <a:ext cx="9143998" cy="5489264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Přechod pro chodce na ul. Varšavské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5965" y="1841439"/>
            <a:ext cx="8482584" cy="33855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Rizikovost – delší přechod na páteřní komunikaci, pohyby vozidel z různých směrů.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33977" y="6330806"/>
            <a:ext cx="8558503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2019 - ???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37" y="54304"/>
            <a:ext cx="1213209" cy="119492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73" y="1855546"/>
            <a:ext cx="8352922" cy="46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0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0" name="Obrázek 9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70EF853-3541-F64C-A3E0-A54ED9E85B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632"/>
            <a:ext cx="4788024" cy="89079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755576" y="1340768"/>
            <a:ext cx="5976664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k vývoji opatření na místech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298308" cy="4527557"/>
          </a:xfrm>
        </p:spPr>
        <p:txBody>
          <a:bodyPr>
            <a:normAutofit/>
          </a:bodyPr>
          <a:lstStyle/>
          <a:p>
            <a:pPr algn="just"/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Průběžně zveřejňujeme nově zjištěné informace</a:t>
            </a:r>
          </a:p>
          <a:p>
            <a:pPr marL="0" indent="0" algn="just">
              <a:buNone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     k vývoji opatření na místech na </a:t>
            </a:r>
            <a:r>
              <a:rPr lang="cs-CZ" sz="1700" b="1" dirty="0">
                <a:solidFill>
                  <a:srgbClr val="41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webových stránkách</a:t>
            </a:r>
          </a:p>
          <a:p>
            <a:pPr marL="0" indent="0" algn="just">
              <a:buNone/>
            </a:pPr>
            <a:r>
              <a:rPr lang="cs-CZ" sz="1700" b="1" dirty="0">
                <a:solidFill>
                  <a:srgbClr val="41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Dopravní konference.</a:t>
            </a:r>
          </a:p>
          <a:p>
            <a:pPr marL="0" indent="0" algn="ctr">
              <a:buNone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www.dopravnikonference.com</a:t>
            </a:r>
            <a:endParaRPr lang="cs-CZ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7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Sdělte nám prosím nové informace k RM:</a:t>
            </a:r>
          </a:p>
          <a:p>
            <a:pPr marL="0" indent="0" algn="ctr">
              <a:buNone/>
            </a:pPr>
            <a:r>
              <a:rPr lang="cs-CZ" sz="1700" b="1" dirty="0">
                <a:solidFill>
                  <a:srgbClr val="41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Martin </a:t>
            </a:r>
            <a:r>
              <a:rPr lang="cs-CZ" sz="1700" b="1" dirty="0" err="1">
                <a:solidFill>
                  <a:srgbClr val="41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Kostelenec</a:t>
            </a:r>
            <a:endParaRPr lang="cs-CZ" sz="1700" b="1" dirty="0">
              <a:solidFill>
                <a:srgbClr val="417D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1700" b="1" dirty="0">
                <a:solidFill>
                  <a:srgbClr val="41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725 445 689</a:t>
            </a:r>
          </a:p>
          <a:p>
            <a:pPr marL="0" indent="0" algn="ctr">
              <a:buNone/>
            </a:pPr>
            <a:r>
              <a:rPr lang="cs-CZ" sz="1700" b="1" dirty="0">
                <a:solidFill>
                  <a:srgbClr val="41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1700" b="1" dirty="0">
                <a:solidFill>
                  <a:srgbClr val="417D8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martin.kostelenec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@rseproject.cz</a:t>
            </a:r>
            <a:endParaRPr lang="cs-CZ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700" b="1" dirty="0">
                <a:solidFill>
                  <a:srgbClr val="417D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stránky:</a:t>
            </a:r>
          </a:p>
          <a:p>
            <a:pPr marL="0" indent="0" algn="just">
              <a:buNone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- vyhledat Dopravní konference s BESIPEM.</a:t>
            </a:r>
          </a:p>
          <a:p>
            <a:pPr marL="0" indent="0" algn="ctr">
              <a:buNone/>
            </a:pPr>
            <a:endParaRPr lang="cs-CZ" sz="2800" b="1" dirty="0"/>
          </a:p>
          <a:p>
            <a:pPr algn="just"/>
            <a:endParaRPr lang="cs-CZ" sz="2800" b="1" dirty="0">
              <a:solidFill>
                <a:srgbClr val="00B0F0"/>
              </a:solidFill>
            </a:endParaRPr>
          </a:p>
          <a:p>
            <a:pPr algn="just"/>
            <a:endParaRPr lang="cs-CZ" sz="2800" b="1" dirty="0">
              <a:solidFill>
                <a:srgbClr val="00B0F0"/>
              </a:solidFill>
            </a:endParaRPr>
          </a:p>
        </p:txBody>
      </p:sp>
      <p:pic>
        <p:nvPicPr>
          <p:cNvPr id="15" name="Obrázek 1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066B74CE-9ED5-445A-BEBC-72F9A2C7DBA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613" y="4077072"/>
            <a:ext cx="2234128" cy="267106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1806411"/>
            <a:ext cx="2448272" cy="22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4DDB6E66-B01F-7941-AF1D-E8E00ADF5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253" y="0"/>
            <a:ext cx="9161253" cy="6865270"/>
          </a:xfrm>
          <a:prstGeom prst="rect">
            <a:avLst/>
          </a:prstGeom>
        </p:spPr>
      </p:pic>
      <p:pic>
        <p:nvPicPr>
          <p:cNvPr id="12" name="Obrázek 11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08B5A331-135A-704A-8023-D4942898BC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52" y="1126615"/>
            <a:ext cx="8164541" cy="40066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8DB9BD-135A-3244-9681-59CDE88DFA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84" y="5685191"/>
            <a:ext cx="1153001" cy="47991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A2C0746-A86D-DE41-A8A5-AD8BDC5984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491" y="5685191"/>
            <a:ext cx="537376" cy="47991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80A33C6-E316-A044-9A2E-969EE40E78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768" y="5763330"/>
            <a:ext cx="1374826" cy="40177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F90ACB0-E37D-3D46-8051-E4CB686DF3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177" y="5763330"/>
            <a:ext cx="1091713" cy="44916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81C029F9-5A7A-2C49-95BF-43486F5C76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5558508"/>
            <a:ext cx="1153001" cy="81476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E9EF6BB-15EC-FA40-87E4-A6FC511765EE}"/>
              </a:ext>
            </a:extLst>
          </p:cNvPr>
          <p:cNvSpPr txBox="1"/>
          <p:nvPr/>
        </p:nvSpPr>
        <p:spPr>
          <a:xfrm>
            <a:off x="1166377" y="4197844"/>
            <a:ext cx="6706290" cy="707886"/>
          </a:xfrm>
          <a:prstGeom prst="rect">
            <a:avLst/>
          </a:prstGeom>
          <a:solidFill>
            <a:srgbClr val="4678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  <a:p>
            <a:pPr algn="ctr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Martin Kostelenec</a:t>
            </a:r>
          </a:p>
        </p:txBody>
      </p:sp>
    </p:spTree>
    <p:extLst>
      <p:ext uri="{BB962C8B-B14F-4D97-AF65-F5344CB8AC3E}">
        <p14:creationId xmlns:p14="http://schemas.microsoft.com/office/powerpoint/2010/main" val="32754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71346"/>
            <a:ext cx="7848872" cy="486035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0" name="Obrázek 9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70EF853-3541-F64C-A3E0-A54ED9E85B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632"/>
            <a:ext cx="4788024" cy="89079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755576" y="1340768"/>
            <a:ext cx="5400600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místa na typech komunikací</a:t>
            </a:r>
          </a:p>
        </p:txBody>
      </p:sp>
    </p:spTree>
    <p:extLst>
      <p:ext uri="{BB962C8B-B14F-4D97-AF65-F5344CB8AC3E}">
        <p14:creationId xmlns:p14="http://schemas.microsoft.com/office/powerpoint/2010/main" val="30511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0" name="Obrázek 9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70EF853-3541-F64C-A3E0-A54ED9E85B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632"/>
            <a:ext cx="4788024" cy="89079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755576" y="1340768"/>
            <a:ext cx="5688632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Časová náročnost realizací opatření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3528" y="1829001"/>
            <a:ext cx="84614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b="1" dirty="0"/>
              <a:t> 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Většinu úprav míst již správci řeší ze střednědobého a   dlouhodobého hlediska, což je časově náročné (i na několik let).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   Souvisí to např.: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Se zpracováním bezpečnostních inspekcí.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Se zpracováním dokumentací pro DÚR, DSP a DPS, (EIA).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 nalezení finančních prostředků na realizaci.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 výběrem dodavatele stavby.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 konečnou přestavbou místa.</a:t>
            </a:r>
          </a:p>
          <a:p>
            <a:pPr marL="0" lvl="2"/>
            <a:endParaRPr lang="pl-PL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146" lvl="2" indent="-391146">
              <a:buFont typeface="Wingdings" panose="05000000000000000000" pitchFamily="2" charset="2"/>
              <a:buChar char="§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Naším cílem je, aby se v letošním roce podařila realizovat opatření na dalších místech.</a:t>
            </a:r>
          </a:p>
        </p:txBody>
      </p:sp>
    </p:spTree>
    <p:extLst>
      <p:ext uri="{BB962C8B-B14F-4D97-AF65-F5344CB8AC3E}">
        <p14:creationId xmlns:p14="http://schemas.microsoft.com/office/powerpoint/2010/main" val="426852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vod, elektronika&#10;&#10;Popis byl vytvořen automaticky">
            <a:extLst>
              <a:ext uri="{FF2B5EF4-FFF2-40B4-BE49-F238E27FC236}">
                <a16:creationId xmlns:a16="http://schemas.microsoft.com/office/drawing/2014/main" id="{C12E318B-CD7F-3A46-B8B1-7C5807FC1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927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EE284A2-4839-5442-AFD8-CD992628F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692696"/>
            <a:ext cx="1552571" cy="1523820"/>
          </a:xfrm>
          <a:prstGeom prst="rect">
            <a:avLst/>
          </a:prstGeom>
        </p:spPr>
      </p:pic>
      <p:pic>
        <p:nvPicPr>
          <p:cNvPr id="32" name="Obrázek 31" descr="Obsah obrázku LEGO, hračka&#10;&#10;Popis byl vytvořen automaticky">
            <a:extLst>
              <a:ext uri="{FF2B5EF4-FFF2-40B4-BE49-F238E27FC236}">
                <a16:creationId xmlns:a16="http://schemas.microsoft.com/office/drawing/2014/main" id="{49EFE489-C200-4048-8CEC-6ECB4E63F3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2731541"/>
            <a:ext cx="10153128" cy="35167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E9EF6BB-15EC-FA40-87E4-A6FC511765EE}"/>
              </a:ext>
            </a:extLst>
          </p:cNvPr>
          <p:cNvSpPr txBox="1"/>
          <p:nvPr/>
        </p:nvSpPr>
        <p:spPr>
          <a:xfrm>
            <a:off x="395536" y="2331431"/>
            <a:ext cx="6706290" cy="400110"/>
          </a:xfrm>
          <a:prstGeom prst="rect">
            <a:avLst/>
          </a:prstGeom>
          <a:solidFill>
            <a:srgbClr val="4678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201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podařila realizace opatření na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místech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702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F412969-5B8A-4E6C-87A8-30AFFC0ABA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91632"/>
            <a:ext cx="7884368" cy="460572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pic>
        <p:nvPicPr>
          <p:cNvPr id="10" name="Obrázek 9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70EF853-3541-F64C-A3E0-A54ED9E85B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632"/>
            <a:ext cx="4788024" cy="89079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755576" y="1340768"/>
            <a:ext cx="475252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Počty rizikových míst v krajích</a:t>
            </a:r>
          </a:p>
        </p:txBody>
      </p:sp>
      <p:sp>
        <p:nvSpPr>
          <p:cNvPr id="12" name="Zaoblený obdélník 11"/>
          <p:cNvSpPr/>
          <p:nvPr/>
        </p:nvSpPr>
        <p:spPr>
          <a:xfrm rot="18918014">
            <a:off x="3853106" y="5735734"/>
            <a:ext cx="715510" cy="2291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7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55654"/>
            <a:ext cx="9144001" cy="550234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66390" y="5733256"/>
            <a:ext cx="8211219" cy="1015663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Zajištění a zpevnění svahů, rozšíření krajnice, osazení nového záchytného systému, změna sklonu a překlopení oblouku (plynulý a jednosměrný sklon), nový povrch komunikace. 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23" y="185647"/>
            <a:ext cx="1038366" cy="1019136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Realizovaná opatření  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Úsek silnice I/3 u Nažidel</a:t>
            </a:r>
          </a:p>
        </p:txBody>
      </p:sp>
    </p:spTree>
    <p:extLst>
      <p:ext uri="{BB962C8B-B14F-4D97-AF65-F5344CB8AC3E}">
        <p14:creationId xmlns:p14="http://schemas.microsoft.com/office/powerpoint/2010/main" val="16991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350785"/>
            <a:ext cx="9144000" cy="550721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66390" y="6125234"/>
            <a:ext cx="8211219" cy="40011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Proběhla přestavba na světelně řízenou křižovatku.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23" y="185647"/>
            <a:ext cx="1038366" cy="1019136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Realizovaná opatření  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Křižovatka ulic Pekárenská a Jírovcova v Č. Budějovicích</a:t>
            </a:r>
          </a:p>
        </p:txBody>
      </p:sp>
    </p:spTree>
    <p:extLst>
      <p:ext uri="{BB962C8B-B14F-4D97-AF65-F5344CB8AC3E}">
        <p14:creationId xmlns:p14="http://schemas.microsoft.com/office/powerpoint/2010/main" val="39900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395534"/>
            <a:ext cx="9144002" cy="54898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4AA14BE-13D5-EF4E-85B6-BDB12BD6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81"/>
            <a:ext cx="9144000" cy="135865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66390" y="6093296"/>
            <a:ext cx="8211219" cy="707886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Proběhla úprava křižovatky pomocí VDZ a SDZ a také instalace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baliset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23" y="185647"/>
            <a:ext cx="1038366" cy="1019136"/>
          </a:xfrm>
          <a:prstGeom prst="rect">
            <a:avLst/>
          </a:prstGeom>
        </p:spPr>
      </p:pic>
      <p:pic>
        <p:nvPicPr>
          <p:cNvPr id="17" name="Obrázek 16" descr="Obsah obrázku LEGO, hračka, muž&#10;&#10;Popis byl vytvořen automaticky">
            <a:extLst>
              <a:ext uri="{FF2B5EF4-FFF2-40B4-BE49-F238E27FC236}">
                <a16:creationId xmlns:a16="http://schemas.microsoft.com/office/drawing/2014/main" id="{7A4DC78D-FAA5-5149-B4D3-2183100E5A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-172218"/>
            <a:ext cx="3816801" cy="1873026"/>
          </a:xfrm>
          <a:prstGeom prst="rect">
            <a:avLst/>
          </a:prstGeom>
        </p:spPr>
      </p:pic>
      <p:sp>
        <p:nvSpPr>
          <p:cNvPr id="12" name="TextovéPole 11"/>
          <p:cNvSpPr txBox="1">
            <a:spLocks/>
          </p:cNvSpPr>
          <p:nvPr/>
        </p:nvSpPr>
        <p:spPr>
          <a:xfrm>
            <a:off x="1327440" y="122750"/>
            <a:ext cx="4138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Realizovaná opatření  Jihočeský kraj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8C43A74-C49C-6847-8F9C-726272DF5DAC}"/>
              </a:ext>
            </a:extLst>
          </p:cNvPr>
          <p:cNvSpPr/>
          <p:nvPr/>
        </p:nvSpPr>
        <p:spPr>
          <a:xfrm>
            <a:off x="0" y="1340768"/>
            <a:ext cx="766126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4648D4E-87FD-C245-8337-947604325BE2}"/>
              </a:ext>
            </a:extLst>
          </p:cNvPr>
          <p:cNvSpPr/>
          <p:nvPr/>
        </p:nvSpPr>
        <p:spPr>
          <a:xfrm>
            <a:off x="4644008" y="1340768"/>
            <a:ext cx="4499992" cy="45719"/>
          </a:xfrm>
          <a:prstGeom prst="rect">
            <a:avLst/>
          </a:prstGeom>
          <a:solidFill>
            <a:srgbClr val="F18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7BE0592-1842-B04C-B1FF-C299AFE8F50D}"/>
              </a:ext>
            </a:extLst>
          </p:cNvPr>
          <p:cNvSpPr txBox="1"/>
          <p:nvPr/>
        </p:nvSpPr>
        <p:spPr>
          <a:xfrm>
            <a:off x="0" y="1340768"/>
            <a:ext cx="9143998" cy="400110"/>
          </a:xfrm>
          <a:prstGeom prst="rect">
            <a:avLst/>
          </a:prstGeom>
          <a:solidFill>
            <a:srgbClr val="F18878"/>
          </a:solidFill>
        </p:spPr>
        <p:txBody>
          <a:bodyPr wrap="square" rtlCol="0">
            <a:spAutoFit/>
          </a:bodyPr>
          <a:lstStyle/>
          <a:p>
            <a:r>
              <a:rPr lang="pl-PL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Křižovatka na silnici  I/3 u obce Chotoviny</a:t>
            </a:r>
          </a:p>
        </p:txBody>
      </p:sp>
    </p:spTree>
    <p:extLst>
      <p:ext uri="{BB962C8B-B14F-4D97-AF65-F5344CB8AC3E}">
        <p14:creationId xmlns:p14="http://schemas.microsoft.com/office/powerpoint/2010/main" val="27806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2739</TotalTime>
  <Words>1794</Words>
  <Application>Microsoft Office PowerPoint</Application>
  <PresentationFormat>Předvádění na obrazovce (4:3)</PresentationFormat>
  <Paragraphs>185</Paragraphs>
  <Slides>25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 Opluštil</dc:creator>
  <cp:lastModifiedBy>Martin Kostelenec</cp:lastModifiedBy>
  <cp:revision>193</cp:revision>
  <dcterms:created xsi:type="dcterms:W3CDTF">2017-03-15T09:26:25Z</dcterms:created>
  <dcterms:modified xsi:type="dcterms:W3CDTF">2020-06-24T12:35:32Z</dcterms:modified>
</cp:coreProperties>
</file>