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4" r:id="rId6"/>
    <p:sldId id="267" r:id="rId7"/>
    <p:sldId id="277" r:id="rId8"/>
    <p:sldId id="276" r:id="rId9"/>
    <p:sldId id="275" r:id="rId10"/>
    <p:sldId id="261" r:id="rId11"/>
    <p:sldId id="262" r:id="rId12"/>
    <p:sldId id="274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yková Ludmila" initials="DL" lastIdx="0" clrIdx="0">
    <p:extLst>
      <p:ext uri="{19B8F6BF-5375-455C-9EA6-DF929625EA0E}">
        <p15:presenceInfo xmlns:p15="http://schemas.microsoft.com/office/powerpoint/2012/main" userId="S-1-5-21-1275210071-1409082233-682003330-60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94689"/>
    <a:srgbClr val="0950A7"/>
    <a:srgbClr val="1D58ED"/>
    <a:srgbClr val="CFD3F5"/>
    <a:srgbClr val="FFFF0D"/>
    <a:srgbClr val="FFFF99"/>
    <a:srgbClr val="F88008"/>
    <a:srgbClr val="0D5EBF"/>
    <a:srgbClr val="189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1941" autoAdjust="0"/>
  </p:normalViewPr>
  <p:slideViewPr>
    <p:cSldViewPr snapToGrid="0">
      <p:cViewPr varScale="1">
        <p:scale>
          <a:sx n="72" d="100"/>
          <a:sy n="72" d="100"/>
        </p:scale>
        <p:origin x="10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9B90-3B93-4E67-AB64-B1D0CDBDDFDC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71720-9701-4044-B11A-98F640F2D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4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Zabýváme se převážně technologiemi v kolejové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1720-9701-4044-B11A-98F640F2DC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29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oblasti silniční dopravy nabízíme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1720-9701-4044-B11A-98F640F2DCB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57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baseline="0" dirty="0" smtClean="0"/>
              <a:t> tohoto širokého portfolia nabízených technologií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71720-9701-4044-B11A-98F640F2DCB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5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6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2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14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36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51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92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76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2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21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6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03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12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81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3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tx2">
                <a:lumMod val="40000"/>
                <a:lumOff val="60000"/>
              </a:schemeClr>
            </a:gs>
            <a:gs pos="64000">
              <a:srgbClr val="0950A7"/>
            </a:gs>
            <a:gs pos="16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ED0B3-3E45-4DE0-B27B-BEA082AA36A5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86083C-18C8-4AA7-9565-C73B5011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035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5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3561" y="1290014"/>
            <a:ext cx="72413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AŽD </a:t>
            </a:r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 s.r.o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 NA KŘÍDLECH TECHNIKY</a:t>
            </a:r>
            <a:endParaRPr lang="cs-CZ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134017" y="5115296"/>
            <a:ext cx="4446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+mj-lt"/>
                <a:cs typeface="Calibri" panose="020F0502020204030204" pitchFamily="34" charset="0"/>
              </a:rPr>
              <a:t>Ludmila Dyková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AŽD Praha s.r.o.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SILNIČNÍ TELEMATIKA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86097" y="65178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sz="20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9" name="Obrázek 8" descr="AŽD logo bílá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4295" y="160840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05669" y="115433"/>
            <a:ext cx="5249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+mj-lt"/>
                <a:ea typeface="Calibri" panose="020F0502020204030204" pitchFamily="34" charset="0"/>
              </a:rPr>
              <a:t>ZVÝRAZNĚNÍ NECHRÁNĚNÝCH ŽELEZNIČNÍCH PŘEJEZDŮ, neboli DOPŇKOVÁ SVĚTELNÁ SIGNALIZACE VE VOZOVCE</a:t>
            </a:r>
            <a:endParaRPr lang="cs-CZ" sz="2800" b="1" dirty="0">
              <a:latin typeface="+mj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2654711"/>
            <a:ext cx="6531429" cy="41963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0" y="0"/>
            <a:ext cx="6531429" cy="26547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443019" y="352260"/>
            <a:ext cx="275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KOČIČÍ</a:t>
            </a:r>
            <a:r>
              <a:rPr lang="cs-CZ" sz="3200" b="1" dirty="0" smtClean="0">
                <a:solidFill>
                  <a:srgbClr val="EE1212"/>
                </a:solidFill>
              </a:rPr>
              <a:t> </a:t>
            </a:r>
            <a:r>
              <a:rPr lang="cs-CZ" sz="3200" b="1" dirty="0" smtClean="0"/>
              <a:t>OČI</a:t>
            </a:r>
            <a:endParaRPr lang="cs-CZ" sz="3200" b="1" dirty="0"/>
          </a:p>
        </p:txBody>
      </p:sp>
      <p:sp>
        <p:nvSpPr>
          <p:cNvPr id="10" name="Obdélník 9"/>
          <p:cNvSpPr/>
          <p:nvPr/>
        </p:nvSpPr>
        <p:spPr>
          <a:xfrm>
            <a:off x="0" y="2477635"/>
            <a:ext cx="56605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/>
              <a:t>Do povrchu vozovky </a:t>
            </a:r>
            <a:r>
              <a:rPr lang="cs-CZ" sz="2000" dirty="0" smtClean="0"/>
              <a:t>před </a:t>
            </a:r>
            <a:r>
              <a:rPr lang="cs-CZ" sz="2000" dirty="0"/>
              <a:t>přejezdem</a:t>
            </a:r>
          </a:p>
          <a:p>
            <a:pPr algn="ctr"/>
            <a:r>
              <a:rPr lang="cs-CZ" sz="2000" dirty="0"/>
              <a:t>jsou instalována vozovková</a:t>
            </a:r>
          </a:p>
          <a:p>
            <a:pPr algn="ctr"/>
            <a:r>
              <a:rPr lang="cs-CZ" sz="2000" dirty="0"/>
              <a:t>LED svítidla červené barvy s vysokou</a:t>
            </a:r>
          </a:p>
          <a:p>
            <a:pPr algn="ctr"/>
            <a:r>
              <a:rPr lang="cs-CZ" sz="2000" dirty="0"/>
              <a:t>svítivostí. Díky takto vytvořené</a:t>
            </a:r>
          </a:p>
          <a:p>
            <a:pPr algn="ctr"/>
            <a:r>
              <a:rPr lang="cs-CZ" sz="2000" dirty="0"/>
              <a:t>kolmé linii světel přes celou vozovku</a:t>
            </a:r>
          </a:p>
          <a:p>
            <a:pPr algn="ctr"/>
            <a:r>
              <a:rPr lang="cs-CZ" sz="2000" dirty="0"/>
              <a:t>je přejezd viditelný i ze vzdálenosti</a:t>
            </a:r>
          </a:p>
          <a:p>
            <a:pPr algn="ctr"/>
            <a:r>
              <a:rPr lang="cs-CZ" sz="2000" dirty="0"/>
              <a:t>několika set metrů.</a:t>
            </a:r>
          </a:p>
          <a:p>
            <a:pPr algn="ctr"/>
            <a:r>
              <a:rPr lang="cs-CZ" sz="2000" dirty="0"/>
              <a:t>Ve chvíli, kdy se vlak přiblíží k železničnímu</a:t>
            </a:r>
          </a:p>
          <a:p>
            <a:pPr algn="ctr"/>
            <a:r>
              <a:rPr lang="cs-CZ" sz="2000" dirty="0"/>
              <a:t>přejezdu, dojde k rozblikání</a:t>
            </a:r>
          </a:p>
          <a:p>
            <a:pPr algn="ctr"/>
            <a:r>
              <a:rPr lang="cs-CZ" sz="2000" dirty="0"/>
              <a:t>vozovkových LED svítidel ve stejné</a:t>
            </a:r>
          </a:p>
          <a:p>
            <a:pPr algn="ctr"/>
            <a:r>
              <a:rPr lang="cs-CZ" sz="2000" dirty="0"/>
              <a:t>frekvenci jako červených světel na</a:t>
            </a:r>
          </a:p>
          <a:p>
            <a:pPr algn="ctr"/>
            <a:r>
              <a:rPr lang="cs-CZ" sz="2000" dirty="0"/>
              <a:t>výstražníku.</a:t>
            </a:r>
          </a:p>
        </p:txBody>
      </p:sp>
      <p:pic>
        <p:nvPicPr>
          <p:cNvPr id="8" name="Obrázek 7" descr="AŽD logo bílá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167" y="134298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4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6600"/>
                    </a14:imgEffect>
                    <a14:imgEffect>
                      <a14:saturation sat="108000"/>
                    </a14:imgEffect>
                    <a14:imgEffect>
                      <a14:brightnessContrast bright="3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1" y="2059840"/>
            <a:ext cx="7223760" cy="4479925"/>
          </a:xfrm>
          <a:prstGeom prst="rect">
            <a:avLst/>
          </a:prstGeom>
          <a:noFill/>
          <a:ln>
            <a:noFill/>
          </a:ln>
          <a:effectLst>
            <a:glow rad="228600">
              <a:srgbClr val="FF0000">
                <a:alpha val="48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505" y="2059840"/>
            <a:ext cx="4294727" cy="2059709"/>
          </a:xfrm>
          <a:prstGeom prst="rect">
            <a:avLst/>
          </a:prstGeom>
          <a:effectLst>
            <a:glow rad="228600">
              <a:srgbClr val="FF0000">
                <a:alpha val="49000"/>
              </a:srgbClr>
            </a:glow>
          </a:effectLst>
        </p:spPr>
      </p:pic>
      <p:sp>
        <p:nvSpPr>
          <p:cNvPr id="2" name="TextovéPole 1"/>
          <p:cNvSpPr txBox="1"/>
          <p:nvPr/>
        </p:nvSpPr>
        <p:spPr>
          <a:xfrm>
            <a:off x="0" y="699294"/>
            <a:ext cx="109521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+mj-lt"/>
              </a:rPr>
              <a:t>Aktivní prvek bezpečnosti provozu je </a:t>
            </a:r>
            <a:r>
              <a:rPr lang="cs-CZ" sz="3600" b="1" dirty="0">
                <a:latin typeface="+mj-lt"/>
              </a:rPr>
              <a:t>doplňkem </a:t>
            </a:r>
            <a:r>
              <a:rPr lang="cs-CZ" sz="3600" b="1" dirty="0" smtClean="0">
                <a:latin typeface="+mj-lt"/>
              </a:rPr>
              <a:t>ke stávajícímu dopravnímu </a:t>
            </a:r>
            <a:r>
              <a:rPr lang="cs-CZ" sz="3600" b="1" dirty="0">
                <a:latin typeface="+mj-lt"/>
              </a:rPr>
              <a:t>značení</a:t>
            </a:r>
          </a:p>
          <a:p>
            <a:pPr algn="ctr"/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5" y="4299802"/>
            <a:ext cx="4294727" cy="223118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Obrázek 7" descr="AŽD logo bílá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19831" y="153963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9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tx2">
                <a:lumMod val="40000"/>
                <a:lumOff val="60000"/>
              </a:schemeClr>
            </a:gs>
            <a:gs pos="64000">
              <a:srgbClr val="0950A7"/>
            </a:gs>
            <a:gs pos="44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01" y="3115696"/>
            <a:ext cx="6156960" cy="34625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-116958" y="153963"/>
            <a:ext cx="10981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cs-CZ" sz="3600" b="1" dirty="0">
                <a:latin typeface="+mj-lt"/>
                <a:ea typeface="Calibri" panose="020F0502020204030204" pitchFamily="34" charset="0"/>
              </a:rPr>
              <a:t>Na železničních přejezdech v ČR zahynulo loni podle údajů Drážní inspekce 33 lidí, jen o dva méně než v roce 2017. A přitom se v roce 2018 do vylepšení přejezdů investovalo 814 milionů korun a od roku 2013 už téměř 3,5 miliardy.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836727" y="6393533"/>
            <a:ext cx="225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 : Novinky.cz</a:t>
            </a:r>
            <a:endParaRPr lang="cs-CZ" dirty="0"/>
          </a:p>
        </p:txBody>
      </p:sp>
      <p:pic>
        <p:nvPicPr>
          <p:cNvPr id="9" name="Obrázek 8" descr="AŽD logo bílá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284" y="153963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7" y="1171790"/>
            <a:ext cx="10032296" cy="5251405"/>
          </a:xfrm>
          <a:prstGeom prst="rect">
            <a:avLst/>
          </a:prstGeom>
          <a:effectLst/>
        </p:spPr>
      </p:pic>
      <p:sp>
        <p:nvSpPr>
          <p:cNvPr id="5" name="Obdélník 4"/>
          <p:cNvSpPr/>
          <p:nvPr/>
        </p:nvSpPr>
        <p:spPr>
          <a:xfrm>
            <a:off x="618276" y="486788"/>
            <a:ext cx="11406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latin typeface="+mj-lt"/>
                <a:ea typeface="Calibri" panose="020F0502020204030204" pitchFamily="34" charset="0"/>
              </a:rPr>
              <a:t>KAŽDÝ ŽIVOT, KTERÝ SPOLEČNĚ ZACHRÁNÍME JE CENNÝ!!! 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23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tx2">
                <a:lumMod val="40000"/>
                <a:lumOff val="60000"/>
              </a:schemeClr>
            </a:gs>
            <a:gs pos="64000">
              <a:srgbClr val="0950A7"/>
            </a:gs>
            <a:gs pos="34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4874"/>
          <a:stretch/>
        </p:blipFill>
        <p:spPr>
          <a:xfrm>
            <a:off x="4821382" y="-68826"/>
            <a:ext cx="7370618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408000"/>
            <a:ext cx="47334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PREVENCE </a:t>
            </a:r>
            <a:r>
              <a:rPr lang="cs-CZ" sz="2800" b="1" dirty="0"/>
              <a:t>BEZPEČNOSTI </a:t>
            </a:r>
            <a:r>
              <a:rPr lang="cs-CZ" sz="2800" b="1" dirty="0" smtClean="0"/>
              <a:t>                NA SILNICÍCH</a:t>
            </a:r>
          </a:p>
          <a:p>
            <a:pPr algn="ctr"/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>
                <a:solidFill>
                  <a:srgbClr val="FF0000"/>
                </a:solidFill>
              </a:rPr>
              <a:t>STAVÍME DĚTSKÁ DOPRAVNÍ HŘIŠTĚ</a:t>
            </a:r>
            <a:r>
              <a:rPr lang="cs-CZ" sz="2800" dirty="0">
                <a:solidFill>
                  <a:schemeClr val="bg1"/>
                </a:solidFill>
              </a:rPr>
              <a:t/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b="1" dirty="0"/>
              <a:t>VYPRACOVÁNÍ DOPRAVNÍ STUDIE</a:t>
            </a:r>
            <a:br>
              <a:rPr lang="cs-CZ" b="1" dirty="0"/>
            </a:br>
            <a:r>
              <a:rPr lang="cs-CZ" b="1" dirty="0"/>
              <a:t>PROJEKTOVÁ ČINNOST</a:t>
            </a:r>
            <a:br>
              <a:rPr lang="cs-CZ" b="1" dirty="0"/>
            </a:br>
            <a:r>
              <a:rPr lang="cs-CZ" b="1" dirty="0"/>
              <a:t>REALIZACE</a:t>
            </a:r>
            <a:br>
              <a:rPr lang="cs-CZ" b="1" dirty="0"/>
            </a:br>
            <a:r>
              <a:rPr lang="cs-CZ" b="1" dirty="0"/>
              <a:t>SERVIS A ÚDRŽBA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PRAHA, PLZEŇ, KARLOVY VARY, ŽAMBERK, BERCHTOLD, JESENÍK, BLANSKO, BENEŠOV, MALENOVICE A DALŠÍ MĚSTA</a:t>
            </a:r>
          </a:p>
        </p:txBody>
      </p:sp>
      <p:pic>
        <p:nvPicPr>
          <p:cNvPr id="9" name="Obrázek 8" descr="AŽD logo bílá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78825" y="0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2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"/>
            <a:ext cx="12192000" cy="6851532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815411" y="3885404"/>
            <a:ext cx="3035337" cy="2174311"/>
          </a:xfrm>
          <a:prstGeom prst="rect">
            <a:avLst/>
          </a:prstGeom>
          <a:solidFill>
            <a:srgbClr val="0070C0"/>
          </a:solidFill>
        </p:spPr>
        <p:txBody>
          <a:bodyPr wrap="square" lIns="240000" tIns="240000" rIns="192000" bIns="288000" rtlCol="0">
            <a:spAutoFit/>
          </a:bodyPr>
          <a:lstStyle/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KOLEJOVÁ DOPRAVA</a:t>
            </a:r>
          </a:p>
          <a:p>
            <a:pPr algn="ctr"/>
            <a:endParaRPr lang="cs-CZ" sz="2133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TECHNOLOGIE</a:t>
            </a:r>
          </a:p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PRO METRO</a:t>
            </a:r>
            <a:endParaRPr lang="cs-CZ" sz="2133" dirty="0"/>
          </a:p>
        </p:txBody>
      </p:sp>
      <p:pic>
        <p:nvPicPr>
          <p:cNvPr id="32" name="Obrázek 31" descr="IMG_66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80483" y="858209"/>
            <a:ext cx="2975623" cy="2982644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4080482" y="3885405"/>
            <a:ext cx="2975623" cy="2174311"/>
          </a:xfrm>
          <a:prstGeom prst="rect">
            <a:avLst/>
          </a:prstGeom>
          <a:solidFill>
            <a:srgbClr val="0070C0"/>
          </a:solidFill>
        </p:spPr>
        <p:txBody>
          <a:bodyPr wrap="square" lIns="240000" tIns="240000" rIns="192000" bIns="288000" rtlCol="0">
            <a:spAutoFit/>
          </a:bodyPr>
          <a:lstStyle/>
          <a:p>
            <a:pPr algn="ctr"/>
            <a:endParaRPr lang="cs-CZ" sz="21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SILNIČNÍ TELEMATIKA</a:t>
            </a:r>
          </a:p>
          <a:p>
            <a:pPr algn="ctr"/>
            <a:endParaRPr lang="cs-CZ" sz="2133" dirty="0"/>
          </a:p>
          <a:p>
            <a:pPr algn="ctr"/>
            <a:endParaRPr lang="cs-CZ" sz="2133" dirty="0"/>
          </a:p>
        </p:txBody>
      </p:sp>
      <p:pic>
        <p:nvPicPr>
          <p:cNvPr id="34" name="Obrázek 33" descr="auto pict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0485" y="858210"/>
            <a:ext cx="565452" cy="565452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0" y="860751"/>
            <a:ext cx="2980101" cy="2980101"/>
          </a:xfrm>
          <a:prstGeom prst="rect">
            <a:avLst/>
          </a:prstGeom>
        </p:spPr>
      </p:pic>
      <p:sp>
        <p:nvSpPr>
          <p:cNvPr id="39" name="TextovéPole 38"/>
          <p:cNvSpPr txBox="1"/>
          <p:nvPr/>
        </p:nvSpPr>
        <p:spPr>
          <a:xfrm>
            <a:off x="7451584" y="3863587"/>
            <a:ext cx="2964896" cy="2174311"/>
          </a:xfrm>
          <a:prstGeom prst="rect">
            <a:avLst/>
          </a:prstGeom>
          <a:solidFill>
            <a:srgbClr val="0070C0"/>
          </a:solidFill>
        </p:spPr>
        <p:txBody>
          <a:bodyPr wrap="square" lIns="240000" tIns="240000" rIns="192000" bIns="288000" rtlCol="0">
            <a:spAutoFit/>
          </a:bodyPr>
          <a:lstStyle/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VLASTNÍ ŽELEZNICE</a:t>
            </a:r>
          </a:p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S NÁZVEM</a:t>
            </a:r>
          </a:p>
          <a:p>
            <a:pPr algn="ctr"/>
            <a:r>
              <a:rPr lang="cs-CZ" sz="2133" dirty="0">
                <a:latin typeface="Arial" pitchFamily="34" charset="0"/>
                <a:cs typeface="Arial" pitchFamily="34" charset="0"/>
              </a:rPr>
              <a:t>ŠVESTKOVÁ DRÁHA</a:t>
            </a:r>
            <a:endParaRPr lang="cs-CZ" sz="2133" dirty="0"/>
          </a:p>
        </p:txBody>
      </p:sp>
      <p:pic>
        <p:nvPicPr>
          <p:cNvPr id="40" name="Obrázek 39" descr="IMG_661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6103" y="836711"/>
            <a:ext cx="3034645" cy="3048695"/>
          </a:xfrm>
          <a:prstGeom prst="rect">
            <a:avLst/>
          </a:prstGeom>
        </p:spPr>
      </p:pic>
      <p:pic>
        <p:nvPicPr>
          <p:cNvPr id="31" name="Obrázek 30" descr="vlak pict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6103" y="858209"/>
            <a:ext cx="576669" cy="613398"/>
          </a:xfrm>
          <a:prstGeom prst="rect">
            <a:avLst/>
          </a:prstGeom>
        </p:spPr>
      </p:pic>
      <p:pic>
        <p:nvPicPr>
          <p:cNvPr id="41" name="Obrázek 40" descr="AŽD logo bílá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04295" y="142367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211" y="634036"/>
            <a:ext cx="5947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+mj-lt"/>
              </a:rPr>
              <a:t>SYSTÉMOVÁ</a:t>
            </a:r>
            <a:r>
              <a:rPr lang="cs-CZ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3600" b="1" dirty="0">
                <a:latin typeface="+mj-lt"/>
              </a:rPr>
              <a:t>ŘEŠENÍ</a:t>
            </a:r>
            <a:br>
              <a:rPr lang="cs-CZ" sz="3600" b="1" dirty="0">
                <a:latin typeface="+mj-lt"/>
              </a:rPr>
            </a:br>
            <a:r>
              <a:rPr lang="cs-CZ" sz="3600" b="1" dirty="0">
                <a:latin typeface="+mj-lt"/>
              </a:rPr>
              <a:t>PRO SILNIČNÍ TELEMATIKU</a:t>
            </a:r>
            <a:endParaRPr lang="cs-CZ" sz="3600" dirty="0">
              <a:latin typeface="+mj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6211" y="2468400"/>
            <a:ext cx="5864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ŘEŠENÍ PRO MĚSTSKOU A MEZIMĚSTSKOU DOPRAVU</a:t>
            </a:r>
          </a:p>
          <a:p>
            <a:endParaRPr lang="cs-CZ" sz="2800" dirty="0"/>
          </a:p>
          <a:p>
            <a:r>
              <a:rPr lang="cs-CZ" sz="2800" dirty="0"/>
              <a:t>ŘEŠENÍ PRO DOPRAVU V TUNELECH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/>
              <a:t>ŘEŠENÍ PRO VEŘEJNÉ OSVĚTLENÍ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52" y="0"/>
            <a:ext cx="7163048" cy="6858000"/>
          </a:xfrm>
          <a:prstGeom prst="rect">
            <a:avLst/>
          </a:prstGeom>
        </p:spPr>
      </p:pic>
      <p:pic>
        <p:nvPicPr>
          <p:cNvPr id="9" name="Obrázek 8" descr="AŽD logo bílá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167" y="134298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6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8" y="-1"/>
            <a:ext cx="7145999" cy="68579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348969"/>
            <a:ext cx="5078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/>
              <a:t>RESTRIKTIVNÍ</a:t>
            </a:r>
            <a:r>
              <a:rPr lang="cs-CZ" sz="5400" dirty="0" smtClean="0">
                <a:solidFill>
                  <a:schemeClr val="bg1"/>
                </a:solidFill>
              </a:rPr>
              <a:t> </a:t>
            </a:r>
            <a:r>
              <a:rPr lang="cs-CZ" sz="5400" b="1" dirty="0" smtClean="0"/>
              <a:t>TECHNOLOGIE</a:t>
            </a:r>
            <a:endParaRPr lang="cs-CZ" sz="5400" b="1" dirty="0"/>
          </a:p>
        </p:txBody>
      </p:sp>
      <p:sp>
        <p:nvSpPr>
          <p:cNvPr id="2" name="Obdélník 1"/>
          <p:cNvSpPr/>
          <p:nvPr/>
        </p:nvSpPr>
        <p:spPr>
          <a:xfrm>
            <a:off x="496142" y="2452265"/>
            <a:ext cx="4429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MĚŘENÍ ÚSEKOVÉ </a:t>
            </a:r>
            <a:r>
              <a:rPr lang="cs-CZ" b="1" dirty="0" smtClean="0"/>
              <a:t>RYCHLOSTI</a:t>
            </a:r>
          </a:p>
          <a:p>
            <a:endParaRPr lang="cs-CZ" b="1" dirty="0"/>
          </a:p>
          <a:p>
            <a:r>
              <a:rPr lang="cs-CZ" b="1" dirty="0"/>
              <a:t>MĚŘENÍ OKAMŽITÉ </a:t>
            </a:r>
            <a:r>
              <a:rPr lang="cs-CZ" b="1" dirty="0" smtClean="0"/>
              <a:t>RYCHLOSTI</a:t>
            </a:r>
          </a:p>
          <a:p>
            <a:endParaRPr lang="cs-CZ" b="1" dirty="0"/>
          </a:p>
          <a:p>
            <a:r>
              <a:rPr lang="cs-CZ" b="1" dirty="0"/>
              <a:t>DETEKCE DOPRAVNÍCH PŘESTUPKŮ ČI JÍZDY NA </a:t>
            </a:r>
            <a:r>
              <a:rPr lang="cs-CZ" b="1" dirty="0" smtClean="0"/>
              <a:t>ČERVENOU</a:t>
            </a:r>
          </a:p>
          <a:p>
            <a:endParaRPr lang="cs-CZ" b="1" dirty="0"/>
          </a:p>
          <a:p>
            <a:r>
              <a:rPr lang="cs-CZ" b="1" dirty="0"/>
              <a:t>DETEKCE NADMĚRNÝCH </a:t>
            </a:r>
            <a:r>
              <a:rPr lang="cs-CZ" b="1" dirty="0" smtClean="0"/>
              <a:t>VOZIDEL</a:t>
            </a:r>
          </a:p>
          <a:p>
            <a:endParaRPr lang="cs-CZ" b="1" dirty="0"/>
          </a:p>
          <a:p>
            <a:r>
              <a:rPr lang="cs-CZ" b="1" dirty="0"/>
              <a:t>MĚŘENÍ VÝŠKY </a:t>
            </a:r>
            <a:r>
              <a:rPr lang="cs-CZ" b="1" dirty="0" smtClean="0"/>
              <a:t>VOZIDEL</a:t>
            </a:r>
          </a:p>
          <a:p>
            <a:endParaRPr lang="cs-CZ" b="1" dirty="0"/>
          </a:p>
          <a:p>
            <a:r>
              <a:rPr lang="cs-CZ" b="1" dirty="0"/>
              <a:t>VYSOKORYCHLOSTNÍ VÁŽENÍ</a:t>
            </a:r>
          </a:p>
        </p:txBody>
      </p:sp>
      <p:pic>
        <p:nvPicPr>
          <p:cNvPr id="9" name="Obrázek 8" descr="AŽD logo bílá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4295" y="142367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66" y="43543"/>
            <a:ext cx="5700016" cy="345336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89" y="3361927"/>
            <a:ext cx="8429313" cy="349607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9" y="43543"/>
            <a:ext cx="2927844" cy="359664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9" name="Obrázek 8" descr="AŽD logo bílá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39496" y="121364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1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7595" y="303626"/>
            <a:ext cx="616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/>
              <a:t>MĚŘENÍ </a:t>
            </a:r>
            <a:r>
              <a:rPr lang="cs-CZ" sz="3200" b="1" dirty="0"/>
              <a:t>ÚSEKOVÉ </a:t>
            </a:r>
            <a:r>
              <a:rPr lang="cs-CZ" sz="3200" b="1" dirty="0" smtClean="0"/>
              <a:t>RYCHLOSTI</a:t>
            </a:r>
          </a:p>
          <a:p>
            <a:pPr algn="ctr"/>
            <a:r>
              <a:rPr lang="cs-CZ" sz="3200" b="1" dirty="0" smtClean="0"/>
              <a:t> MĚŘENÍ OKAMŽITÉ RYCHLOSTI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2877" y="1380844"/>
            <a:ext cx="5521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dirty="0"/>
              <a:t>SOFTWARE SCARABEUS </a:t>
            </a:r>
            <a:r>
              <a:rPr lang="cs-CZ" dirty="0" smtClean="0"/>
              <a:t>DMS PRO AUTOMATICKÉ ZPRACOVÁNÍ </a:t>
            </a:r>
            <a:r>
              <a:rPr lang="cs-CZ" dirty="0"/>
              <a:t>DOPRAVNÍCH PŘESTUPKŮ </a:t>
            </a:r>
            <a:r>
              <a:rPr lang="cs-CZ" dirty="0" smtClean="0"/>
              <a:t>S MINIMÁLNÍM ZÁSAHEM LIDSKÉHO FAKTORU</a:t>
            </a:r>
          </a:p>
          <a:p>
            <a:pPr algn="ctr"/>
            <a:r>
              <a:rPr lang="cs-CZ" dirty="0" smtClean="0"/>
              <a:t>ZPRACUJE </a:t>
            </a:r>
            <a:r>
              <a:rPr lang="cs-CZ" dirty="0"/>
              <a:t>VŠE OD IDENTIFIKACE DOPRAVNÍHO PŘESTUPKU </a:t>
            </a:r>
            <a:r>
              <a:rPr lang="cs-CZ" dirty="0" smtClean="0"/>
              <a:t>AŽ </a:t>
            </a:r>
            <a:r>
              <a:rPr lang="cs-CZ" dirty="0"/>
              <a:t>PO ŘEŠENÍ KONKRÉTNÍ POKUTY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63" y="0"/>
            <a:ext cx="5971237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15BD73A-D8B8-4C4A-B48D-16488AE904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0" y="3328354"/>
            <a:ext cx="5080245" cy="32354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8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" name="Obrázek 9" descr="AŽD logo bílá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7947" y="114634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40194" y="5391835"/>
            <a:ext cx="9051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BEZPEČNOST V </a:t>
            </a:r>
            <a:r>
              <a:rPr lang="cs-CZ" sz="3600" b="1" dirty="0" smtClean="0">
                <a:solidFill>
                  <a:srgbClr val="FFFF00"/>
                </a:solidFill>
              </a:rPr>
              <a:t>MÍSTECH ZAPLAVENÍ</a:t>
            </a:r>
            <a:endParaRPr lang="cs-CZ" sz="3600" b="1" dirty="0">
              <a:solidFill>
                <a:srgbClr val="FFFF00"/>
              </a:solidFill>
            </a:endParaRPr>
          </a:p>
        </p:txBody>
      </p:sp>
      <p:pic>
        <p:nvPicPr>
          <p:cNvPr id="4" name="Obrázek 3" descr="AŽD logo bílá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9395" y="102696"/>
            <a:ext cx="1225227" cy="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97" y="0"/>
            <a:ext cx="6371303" cy="37165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8" y="3486150"/>
            <a:ext cx="6325562" cy="3371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5866438" cy="3371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66439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tx2">
                <a:lumMod val="40000"/>
                <a:lumOff val="60000"/>
              </a:schemeClr>
            </a:gs>
            <a:gs pos="64000">
              <a:srgbClr val="0950A7"/>
            </a:gs>
            <a:gs pos="33000">
              <a:schemeClr val="accent1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579" y="1136579"/>
            <a:ext cx="6858002" cy="458484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69446" y="691234"/>
            <a:ext cx="720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SVĚTELNÉ SIGNALIZAČNÍ </a:t>
            </a:r>
            <a:r>
              <a:rPr lang="cs-CZ" sz="3200" b="1" dirty="0" smtClean="0"/>
              <a:t>ZAŘÍZENÍ </a:t>
            </a:r>
          </a:p>
          <a:p>
            <a:pPr algn="ctr"/>
            <a:r>
              <a:rPr lang="cs-CZ" sz="3200" b="1" dirty="0" smtClean="0"/>
              <a:t>V MÍSTECH ZAPLAVENÍ</a:t>
            </a:r>
            <a:endParaRPr lang="cs-CZ" sz="3200" b="1" dirty="0"/>
          </a:p>
          <a:p>
            <a:pPr algn="ctr"/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5485828" y="284707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ŘÍZENÍ PROSTŘEDNICTVÍM MIKROPROCESOROVÉHO ŘADIČE</a:t>
            </a:r>
          </a:p>
          <a:p>
            <a:endParaRPr lang="cs-CZ" dirty="0"/>
          </a:p>
          <a:p>
            <a:r>
              <a:rPr lang="cs-CZ" dirty="0"/>
              <a:t>KOMUNIKACE S MĚŘÍCÍMI TLAKOVÝMI SONDAMI UMÍSTĚNÝMI V REVIZNÍ ŠACHTĚ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VYSÍLÁNÍ INFORMACE HASIČSKÉMU ZÁCHRANNÉMU SBORU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ROZBLIKÁNÍ SVĚTELNÉHO SIGNALIZAČNÍHO ZAŘÍZENÍ</a:t>
            </a:r>
          </a:p>
        </p:txBody>
      </p:sp>
    </p:spTree>
    <p:extLst>
      <p:ext uri="{BB962C8B-B14F-4D97-AF65-F5344CB8AC3E}">
        <p14:creationId xmlns:p14="http://schemas.microsoft.com/office/powerpoint/2010/main" val="9790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258</Words>
  <Application>Microsoft Office PowerPoint</Application>
  <PresentationFormat>Širokoúhlá obrazovka</PresentationFormat>
  <Paragraphs>73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Dyková Ludmila</dc:creator>
  <cp:lastModifiedBy>Dyková Ludmila</cp:lastModifiedBy>
  <cp:revision>68</cp:revision>
  <dcterms:created xsi:type="dcterms:W3CDTF">2019-03-07T16:18:46Z</dcterms:created>
  <dcterms:modified xsi:type="dcterms:W3CDTF">2019-11-19T19:39:21Z</dcterms:modified>
</cp:coreProperties>
</file>