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7314" autoAdjust="0"/>
  </p:normalViewPr>
  <p:slideViewPr>
    <p:cSldViewPr showGuides="1">
      <p:cViewPr varScale="1">
        <p:scale>
          <a:sx n="102" d="100"/>
          <a:sy n="102" d="100"/>
        </p:scale>
        <p:origin x="-18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000" i="1" dirty="0" smtClean="0"/>
              <a:t>Od 01/2014 celkem 15 nehod (šetřených PČR)</a:t>
            </a:r>
          </a:p>
          <a:p>
            <a:r>
              <a:rPr lang="pl-PL" sz="1000" i="1" dirty="0" smtClean="0"/>
              <a:t>Následky:  2 osoby usmrceny a 15 osob lehce zraněno</a:t>
            </a:r>
          </a:p>
          <a:p>
            <a:r>
              <a:rPr lang="pl-PL" sz="1000" i="1" dirty="0" smtClean="0"/>
              <a:t>Nejčastější druh nehody: </a:t>
            </a:r>
            <a:br>
              <a:rPr lang="pl-PL" sz="1000" i="1" dirty="0" smtClean="0"/>
            </a:br>
            <a:r>
              <a:rPr lang="pl-PL" sz="1000" i="1" dirty="0" smtClean="0"/>
              <a:t>	 Srážka s PP 11x (2U,12L); Havárie 3x (3L); </a:t>
            </a:r>
          </a:p>
          <a:p>
            <a:r>
              <a:rPr lang="pl-PL" sz="1000" i="1" dirty="0" smtClean="0"/>
              <a:t>Nejčastější příčina: </a:t>
            </a:r>
            <a:br>
              <a:rPr lang="pl-PL" sz="1000" i="1" dirty="0" smtClean="0"/>
            </a:br>
            <a:r>
              <a:rPr lang="pl-PL" sz="1000" i="1" dirty="0" smtClean="0"/>
              <a:t>	Nepřizp. rychlosti  	- stavu vozovky 10x (1U,11L)</a:t>
            </a:r>
            <a:br>
              <a:rPr lang="pl-PL" sz="1000" i="1" dirty="0" smtClean="0"/>
            </a:br>
            <a:r>
              <a:rPr lang="pl-PL" sz="1000" i="1" dirty="0" smtClean="0"/>
              <a:t>			- DT stavu 3x (1U,3L)</a:t>
            </a:r>
          </a:p>
          <a:p>
            <a:r>
              <a:rPr lang="pl-PL" sz="1000" i="1" dirty="0" smtClean="0"/>
              <a:t>Den za nezhorš. vid. 9x (2U,12L); PP: strom 8x (1U,11L), zeď 1x (1U)	</a:t>
            </a:r>
            <a:br>
              <a:rPr lang="pl-PL" sz="1000" i="1" dirty="0" smtClean="0"/>
            </a:br>
            <a:r>
              <a:rPr lang="pl-PL" sz="1000" i="1" dirty="0" smtClean="0"/>
              <a:t>na Bor: 10x (1U,13L), za mokra 13x (2U,12L);   2018 – 19: 5x (1U,7L)</a:t>
            </a:r>
          </a:p>
          <a:p>
            <a:r>
              <a:rPr lang="pl-PL" sz="1000" i="1" dirty="0" smtClean="0"/>
              <a:t>Nebezpečné vlivy, prvky: </a:t>
            </a:r>
            <a:br>
              <a:rPr lang="pl-PL" sz="1000" i="1" dirty="0" smtClean="0"/>
            </a:br>
            <a:r>
              <a:rPr lang="pl-PL" sz="1000" i="1" dirty="0" smtClean="0"/>
              <a:t>Menší poloměr oblouku, vliv povětrnostních podmínek, blízké pevné překážky </a:t>
            </a:r>
          </a:p>
          <a:p>
            <a:endParaRPr lang="pl-PL" sz="1000" i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Zvýraznění</a:t>
            </a:r>
            <a:r>
              <a:rPr lang="pl-PL" i="1" baseline="0" dirty="0" smtClean="0"/>
              <a:t> oblouku (Z3, IP5)+ svodidla</a:t>
            </a:r>
          </a:p>
          <a:p>
            <a:r>
              <a:rPr lang="pl-PL" i="1" baseline="0" dirty="0" smtClean="0"/>
              <a:t>BPÚ při stavu</a:t>
            </a:r>
          </a:p>
          <a:p>
            <a:endParaRPr lang="pl-PL" i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IP5 + svodidla</a:t>
            </a:r>
          </a:p>
          <a:p>
            <a:r>
              <a:rPr lang="pl-PL" i="1" baseline="0" dirty="0" smtClean="0"/>
              <a:t>Nový povrch</a:t>
            </a:r>
          </a:p>
          <a:p>
            <a:r>
              <a:rPr lang="pl-PL" i="1" baseline="0" dirty="0" smtClean="0"/>
              <a:t>Klopení</a:t>
            </a:r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dirty="0" smtClean="0"/>
              <a:t>Průsečná křižovatka</a:t>
            </a:r>
            <a:r>
              <a:rPr lang="cs-CZ" sz="1000" i="1" baseline="0" dirty="0" smtClean="0"/>
              <a:t> silnic I/19 a silnic III/1772 a III/1773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Sil. I/19 tvoří spojnici Plzně (I/20,D5), Tábora (D3), Pelhřimova (I/34) , </a:t>
            </a:r>
            <a:r>
              <a:rPr lang="cs-CZ" sz="1000" i="1" baseline="0" dirty="0" err="1" smtClean="0"/>
              <a:t>H.Brodu</a:t>
            </a:r>
            <a:r>
              <a:rPr lang="cs-CZ" sz="1000" i="1" baseline="0" dirty="0" smtClean="0"/>
              <a:t> (I/38), Žďáru </a:t>
            </a:r>
            <a:r>
              <a:rPr lang="cs-CZ" sz="1000" i="1" baseline="0" dirty="0" err="1" smtClean="0"/>
              <a:t>n.S</a:t>
            </a:r>
            <a:r>
              <a:rPr lang="cs-CZ" sz="1000" i="1" baseline="0" dirty="0" smtClean="0"/>
              <a:t>. (I/37) a Boskovic (I/43). součást evropského tahu E49 (Magdeburk – Vídeň) návaznost na dálnice D5,D6 silnice I/3,I/4. Křižovatka se nachází mezi Plzní a Táborem u obce Šťáhlavy.</a:t>
            </a:r>
          </a:p>
          <a:p>
            <a:r>
              <a:rPr lang="cs-CZ" sz="1000" i="1" baseline="0" dirty="0" smtClean="0"/>
              <a:t>Sil. III/1772 tvoří páteřní komunikaci obce Šťáhlavy a napojuje obec na I/19 ve směru od Tábora. Silnice III/1773 spojuje se silnicí I/19 obce Kornatice a </a:t>
            </a:r>
            <a:r>
              <a:rPr lang="cs-CZ" sz="1000" i="1" baseline="0" dirty="0" err="1" smtClean="0"/>
              <a:t>Štáhlavice</a:t>
            </a:r>
            <a:r>
              <a:rPr lang="cs-CZ" sz="1000" i="1" baseline="0" dirty="0" smtClean="0"/>
              <a:t> - východně od I/19. </a:t>
            </a:r>
          </a:p>
          <a:p>
            <a:r>
              <a:rPr lang="cs-CZ" sz="1000" i="1" baseline="0" dirty="0" smtClean="0"/>
              <a:t>Přednost je na křižovatce určena dopravním značením P4 – Dej přednost v jízdě. Hlavní komunikace (I/19) je lomená. Úhel křížení činí 80°. Bez přídatných pruhů, pro šířku komunikace chybí i dělicí čára. Rychlost není omezena, na tvar křižovatky  a přednost upozorněno v obvyklé vzdálenosti před křižovatkou (120m a 150m).  Trasa hl. komunikace vychází z historické trasy, kopíruje terén a úseky před křižovatkou obsahují směrové oblouky menšího poloměru různého smyslu. Na vnitřní straně oblouk hlavní komunikace v křižovatce je zvýšený terén. Rychlost na hlavní komunikaci není omezena místní úpravou. </a:t>
            </a:r>
          </a:p>
          <a:p>
            <a:r>
              <a:rPr lang="cs-CZ" sz="1000" i="1" baseline="0" dirty="0" smtClean="0"/>
              <a:t>Vedlejší komunikace jsou ke křižovatce vedeny v přímém směru a ve stoupání. Jsou také bez přídatných pruhů. </a:t>
            </a:r>
          </a:p>
          <a:p>
            <a:r>
              <a:rPr lang="cs-CZ" sz="1000" i="1" baseline="0" dirty="0" smtClean="0"/>
              <a:t>Od obce </a:t>
            </a:r>
            <a:r>
              <a:rPr lang="cs-CZ" sz="1000" i="1" baseline="0" dirty="0" err="1" smtClean="0"/>
              <a:t>Štahlavy</a:t>
            </a:r>
            <a:r>
              <a:rPr lang="cs-CZ" sz="1000" i="1" baseline="0" dirty="0" smtClean="0"/>
              <a:t> je vedena cyklotrasa, která pokračuje po I/19 směrem na </a:t>
            </a:r>
            <a:r>
              <a:rPr lang="cs-CZ" sz="1000" i="1" baseline="0" dirty="0" err="1" smtClean="0"/>
              <a:t>Nezvětice</a:t>
            </a:r>
            <a:r>
              <a:rPr lang="cs-CZ" sz="1000" i="1" baseline="0" dirty="0" smtClean="0"/>
              <a:t>. Podél všech větví křižovatky roste stromořadí, v místě křižovatky redukováno, jinak tvoří okolní krajinu pole. Do prostoru křižovatky také zaústěny sjezdy na pole.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 : 	I/19	5,7 tis voz /24hod, z toho  11% těžkých vozidel</a:t>
            </a:r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i="1" baseline="0" dirty="0" smtClean="0"/>
              <a:t>	vedlejší bez sčítání</a:t>
            </a:r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dirty="0" smtClean="0"/>
              <a:t>Průsečná křižovatka silnic I/19 a silnic III/1772 a III/1773 v </a:t>
            </a:r>
            <a:r>
              <a:rPr lang="cs-CZ" sz="1000" i="1" dirty="0" err="1" smtClean="0"/>
              <a:t>extravilánu</a:t>
            </a:r>
            <a:r>
              <a:rPr lang="cs-CZ" sz="1000" i="1" dirty="0" smtClean="0"/>
              <a:t>. </a:t>
            </a:r>
          </a:p>
          <a:p>
            <a:r>
              <a:rPr lang="cs-CZ" sz="1000" i="1" dirty="0" smtClean="0"/>
              <a:t>Sil. I/19 tvoří spojnici Plzně (I/20,D5), Tábora (D3), Pelhřimova (I/34) , </a:t>
            </a:r>
            <a:r>
              <a:rPr lang="cs-CZ" sz="1000" i="1" dirty="0" err="1" smtClean="0"/>
              <a:t>H.Brodu</a:t>
            </a:r>
            <a:r>
              <a:rPr lang="cs-CZ" sz="1000" i="1" dirty="0" smtClean="0"/>
              <a:t> (I/38), Žďáru </a:t>
            </a:r>
            <a:r>
              <a:rPr lang="cs-CZ" sz="1000" i="1" dirty="0" err="1" smtClean="0"/>
              <a:t>n.S</a:t>
            </a:r>
            <a:r>
              <a:rPr lang="cs-CZ" sz="1000" i="1" dirty="0" smtClean="0"/>
              <a:t>. (I/37) a Boskovic (I/43). součást evropského tahu E49 (Magdeburk – Vídeň) návaznost na dálnice D5,D6 silnice I/3,I/4. Křižovatka se nachází mezi Plzní a Táborem u obce Šťáhlavy.</a:t>
            </a:r>
          </a:p>
          <a:p>
            <a:r>
              <a:rPr lang="cs-CZ" sz="1000" i="1" dirty="0" smtClean="0"/>
              <a:t>Sil. III/1772 tvoří páteřní komunikaci obce Šťáhlavy a napojuje obec na I/19 ve směru od Tábora. Silnice III/1773 spojuje se silnicí I/19 obce Kornatice a </a:t>
            </a:r>
            <a:r>
              <a:rPr lang="cs-CZ" sz="1000" i="1" dirty="0" err="1" smtClean="0"/>
              <a:t>Štáhlavice</a:t>
            </a:r>
            <a:r>
              <a:rPr lang="cs-CZ" sz="1000" i="1" dirty="0" smtClean="0"/>
              <a:t> - východně od I/19. </a:t>
            </a:r>
          </a:p>
          <a:p>
            <a:r>
              <a:rPr lang="cs-CZ" sz="1000" i="1" dirty="0" smtClean="0"/>
              <a:t>Přednost je na křižovatce určena dopravním značením P4 – Dej přednost v jízdě. Hlavní komunikace (I/19) je lomená. Úhel křížení činí 80°. Bez přídatných pruhů, pro šířku komunikace chybí i dělicí čára. Rychlost není omezena, na tvar křižovatky  a přednost upozorněno v obvyklé vzdálenosti před křižovatkou (120m a 150m).  Trasa hl. komunikace vychází z historické trasy, kopíruje terén a úseky před křižovatkou obsahují směrové oblouky menšího poloměru různého smyslu. Na vnitřní straně oblouk hlavní komunikace v křižovatce je zvýšený terén. Rychlost na hlavní komunikaci není omezena místní úpravou. </a:t>
            </a:r>
          </a:p>
          <a:p>
            <a:r>
              <a:rPr lang="cs-CZ" sz="1000" i="1" dirty="0" smtClean="0"/>
              <a:t>Vedlejší komunikace jsou ke křižovatce vedeny v přímém směru a ve stoupání. Jsou také bez přídatných pruhů. </a:t>
            </a:r>
          </a:p>
          <a:p>
            <a:r>
              <a:rPr lang="cs-CZ" sz="1000" i="1" dirty="0" smtClean="0"/>
              <a:t>Od obce </a:t>
            </a:r>
            <a:r>
              <a:rPr lang="cs-CZ" sz="1000" i="1" dirty="0" err="1" smtClean="0"/>
              <a:t>Štahlavy</a:t>
            </a:r>
            <a:r>
              <a:rPr lang="cs-CZ" sz="1000" i="1" dirty="0" smtClean="0"/>
              <a:t> je vedena cyklotrasa, která pokračuje po I/19 směrem na </a:t>
            </a:r>
            <a:r>
              <a:rPr lang="cs-CZ" sz="1000" i="1" dirty="0" err="1" smtClean="0"/>
              <a:t>Nezvětice</a:t>
            </a:r>
            <a:r>
              <a:rPr lang="cs-CZ" sz="1000" i="1" dirty="0" smtClean="0"/>
              <a:t>. Podél všech větví křižovatky roste stromořadí, v místě křižovatky redukováno, jinak tvoří okolní krajinu pole. Do prostoru křižovatky také zaústěny sjezdy na pole. </a:t>
            </a:r>
          </a:p>
          <a:p>
            <a:endParaRPr lang="cs-CZ" sz="1000" i="1" dirty="0" smtClean="0"/>
          </a:p>
          <a:p>
            <a:r>
              <a:rPr lang="cs-CZ" sz="1000" b="1" i="1" dirty="0" smtClean="0"/>
              <a:t>Intenzity : 	I/19	5,7 tis voz /24hod, z toho  11% těžkých vozidel</a:t>
            </a:r>
          </a:p>
          <a:p>
            <a:r>
              <a:rPr lang="cs-CZ" sz="1000" i="1" dirty="0" smtClean="0"/>
              <a:t>	vedlejší bez sčítání</a:t>
            </a:r>
            <a:endParaRPr lang="cs-CZ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000" i="1" dirty="0" smtClean="0"/>
              <a:t>Od 01/2014 celkem 10 nehod (šetřených PČR)</a:t>
            </a:r>
          </a:p>
          <a:p>
            <a:r>
              <a:rPr lang="pl-PL" sz="1000" i="1" dirty="0" smtClean="0"/>
              <a:t>Následky:  3 os. usmrceny, 3 os. těžce a 10 os. lehce zraněno</a:t>
            </a:r>
          </a:p>
          <a:p>
            <a:r>
              <a:rPr lang="pl-PL" sz="1000" i="1" dirty="0" smtClean="0"/>
              <a:t>Nejčastější druh nehody: </a:t>
            </a:r>
            <a:br>
              <a:rPr lang="pl-PL" sz="1000" i="1" dirty="0" smtClean="0"/>
            </a:br>
            <a:r>
              <a:rPr lang="pl-PL" sz="1000" i="1" dirty="0" smtClean="0"/>
              <a:t>	Srážka s vozidlem 9x (2U,3T,10L); Srážka s chodcem 1x (1U) </a:t>
            </a:r>
          </a:p>
          <a:p>
            <a:r>
              <a:rPr lang="pl-PL" sz="1000" i="1" dirty="0" smtClean="0"/>
              <a:t>Nejčastější příčina: </a:t>
            </a:r>
          </a:p>
          <a:p>
            <a:r>
              <a:rPr lang="pl-PL" sz="1000" i="1" dirty="0" smtClean="0"/>
              <a:t>	Proti příkazu DZ:  6x (2U,2T,6L)</a:t>
            </a:r>
          </a:p>
          <a:p>
            <a:r>
              <a:rPr lang="pl-PL" sz="1000" i="1" dirty="0" smtClean="0"/>
              <a:t>Den za nezhorš. vid. 6x (2U,2T,9L); 	2018 - 19: 4x (2T,9L)</a:t>
            </a:r>
          </a:p>
          <a:p>
            <a:r>
              <a:rPr lang="pl-PL" sz="1000" i="1" dirty="0" smtClean="0"/>
              <a:t>3/6 proti DZ:  autobus, kolo; chodec zmatené, zbrklé jednání</a:t>
            </a:r>
          </a:p>
          <a:p>
            <a:r>
              <a:rPr lang="pl-PL" sz="1000" i="1" dirty="0" smtClean="0"/>
              <a:t>Nebezpečné vlivy, prvky: </a:t>
            </a:r>
            <a:br>
              <a:rPr lang="pl-PL" sz="1000" i="1" dirty="0" smtClean="0"/>
            </a:br>
            <a:r>
              <a:rPr lang="pl-PL" sz="1000" i="1" dirty="0" smtClean="0"/>
              <a:t>Úhel křížení, rychlost na hl. komunikaci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Přeložka silnice</a:t>
            </a:r>
          </a:p>
          <a:p>
            <a:r>
              <a:rPr lang="pl-PL" i="1" dirty="0" smtClean="0"/>
              <a:t>Úprava terénu</a:t>
            </a:r>
          </a:p>
          <a:p>
            <a:r>
              <a:rPr lang="pl-PL" i="1" dirty="0" smtClean="0"/>
              <a:t>Zvýraznění lokality</a:t>
            </a:r>
          </a:p>
          <a:p>
            <a:r>
              <a:rPr lang="pl-PL" i="1" dirty="0" smtClean="0"/>
              <a:t>Zvýšení PVV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 smtClean="0"/>
              <a:t>Přeložka silnice</a:t>
            </a:r>
          </a:p>
          <a:p>
            <a:r>
              <a:rPr lang="cs-CZ" i="1" dirty="0" smtClean="0"/>
              <a:t>Úprava terénu</a:t>
            </a:r>
          </a:p>
          <a:p>
            <a:r>
              <a:rPr lang="cs-CZ" i="1" dirty="0" smtClean="0"/>
              <a:t>Zvýraznění lokality</a:t>
            </a:r>
          </a:p>
          <a:p>
            <a:r>
              <a:rPr lang="cs-CZ" i="1" dirty="0" smtClean="0"/>
              <a:t>Zvýšení PVV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Směrový oblouk na silnici II/200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menšího poloměru.</a:t>
            </a:r>
          </a:p>
          <a:p>
            <a:r>
              <a:rPr lang="cs-CZ" sz="1000" i="1" baseline="0" dirty="0" smtClean="0"/>
              <a:t>Silnice II/200 tvoří spojnici města Bor s dálnicí D5 s návazností na silnici I/21 ve směru na Cheb a směrem na jih pokračuje do Horšovského Týna (I/26 -&gt; </a:t>
            </a:r>
            <a:r>
              <a:rPr lang="cs-CZ" sz="1000" i="1" baseline="0" dirty="0" err="1" smtClean="0"/>
              <a:t>Furth</a:t>
            </a:r>
            <a:r>
              <a:rPr lang="cs-CZ" sz="1000" i="1" baseline="0" dirty="0" smtClean="0"/>
              <a:t> </a:t>
            </a:r>
            <a:r>
              <a:rPr lang="cs-CZ" sz="1000" i="1" baseline="0" dirty="0" err="1" smtClean="0"/>
              <a:t>im</a:t>
            </a:r>
            <a:r>
              <a:rPr lang="cs-CZ" sz="1000" i="1" baseline="0" dirty="0" smtClean="0"/>
              <a:t> </a:t>
            </a:r>
            <a:r>
              <a:rPr lang="cs-CZ" sz="1000" i="1" baseline="0" dirty="0" err="1" smtClean="0"/>
              <a:t>Wald</a:t>
            </a:r>
            <a:r>
              <a:rPr lang="cs-CZ" sz="1000" i="1" baseline="0" dirty="0" smtClean="0"/>
              <a:t>) </a:t>
            </a:r>
          </a:p>
          <a:p>
            <a:r>
              <a:rPr lang="cs-CZ" sz="1000" i="1" baseline="0" dirty="0" smtClean="0"/>
              <a:t>Předmětný úsek se nachází mezi městem Bor a dálnicí D5.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Jedná se o dvoupruhovou směrově nedělenou silnici v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extravilánu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směrovým obloukem s mezní rychlostí 70 km/h (dle ČSN 736101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50km/h), kterému předchází delší přímé úseky (500m). Silnice kopíruje terén, směrový oblouk se nachází v klesání k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údolnicovém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oblouku  plytkého údolí s rybníkem. Navazující přímé úseky jsou v otevřené krajině luk a polí, v místě směrového oblouku a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údolnicového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oblouku lesní porosty v okolí komunikace. 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Komunikace je dvoupruhová s asfaltovým povrchem, s minimálními zpevněnými krajnicemi . Směrové vedení je zajištěno směrovými sloupky, vodicí čára (0,25) a přerušovaná dělicí čára značně opotřebené. Rychlost není v úseku omezena místní úpravou, na směrový oblouk upozorněno výstražným značení A1a,b. Úsek je bez svodidel. V blízkosti komunikace rybník a na vnější straně oblouku napojení účelové komunikace.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 : 	II/200	3,5 tis voz /24hod, z toho  18% těžkých vozidel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Směrový oblouk na silnici II/200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menšího poloměru.</a:t>
            </a:r>
          </a:p>
          <a:p>
            <a:r>
              <a:rPr lang="cs-CZ" sz="1000" i="1" baseline="0" dirty="0" smtClean="0"/>
              <a:t>Silnice II/200 tvoří spojnici města Bor s dálnicí D5 s návazností na silnici I/21 ve směru na Cheb a směrem na jih pokračuje do Horšovského Týna (I/26 -&gt; </a:t>
            </a:r>
            <a:r>
              <a:rPr lang="cs-CZ" sz="1000" i="1" baseline="0" dirty="0" err="1" smtClean="0"/>
              <a:t>Furth</a:t>
            </a:r>
            <a:r>
              <a:rPr lang="cs-CZ" sz="1000" i="1" baseline="0" dirty="0" smtClean="0"/>
              <a:t> </a:t>
            </a:r>
            <a:r>
              <a:rPr lang="cs-CZ" sz="1000" i="1" baseline="0" dirty="0" err="1" smtClean="0"/>
              <a:t>im</a:t>
            </a:r>
            <a:r>
              <a:rPr lang="cs-CZ" sz="1000" i="1" baseline="0" dirty="0" smtClean="0"/>
              <a:t> </a:t>
            </a:r>
            <a:r>
              <a:rPr lang="cs-CZ" sz="1000" i="1" baseline="0" dirty="0" err="1" smtClean="0"/>
              <a:t>Wald</a:t>
            </a:r>
            <a:r>
              <a:rPr lang="cs-CZ" sz="1000" i="1" baseline="0" dirty="0" smtClean="0"/>
              <a:t>) </a:t>
            </a:r>
          </a:p>
          <a:p>
            <a:r>
              <a:rPr lang="cs-CZ" sz="1000" i="1" baseline="0" dirty="0" smtClean="0"/>
              <a:t>Předmětný úsek se nachází mezi městem Bor a dálnicí D5. </a:t>
            </a:r>
          </a:p>
          <a:p>
            <a:r>
              <a:rPr lang="cs-CZ" sz="1000" i="1" baseline="0" dirty="0" smtClean="0"/>
              <a:t>Jedná se o dvoupruhovou směrově nedělenou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se směrovým obloukem s mezní rychlostí 70 km/h (dle ČSN 736101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50km/h), kterému předchází delší přímé úseky (500m). Silnice kopíruje terén, směrový oblouk se nachází v klesání k </a:t>
            </a:r>
            <a:r>
              <a:rPr lang="cs-CZ" sz="1000" i="1" baseline="0" dirty="0" err="1" smtClean="0"/>
              <a:t>údolnicovém</a:t>
            </a:r>
            <a:r>
              <a:rPr lang="cs-CZ" sz="1000" i="1" baseline="0" dirty="0" smtClean="0"/>
              <a:t> oblouku  plytkého údolí s rybníkem. Navazující přímé úseky jsou v otevřené krajině luk a polí, v místě směrového oblouku a </a:t>
            </a:r>
            <a:r>
              <a:rPr lang="cs-CZ" sz="1000" i="1" baseline="0" dirty="0" err="1" smtClean="0"/>
              <a:t>údolnicového</a:t>
            </a:r>
            <a:r>
              <a:rPr lang="cs-CZ" sz="1000" i="1" baseline="0" dirty="0" smtClean="0"/>
              <a:t> oblouku lesní porosty v okolí komunikace.  </a:t>
            </a:r>
          </a:p>
          <a:p>
            <a:r>
              <a:rPr lang="cs-CZ" sz="1000" i="1" baseline="0" dirty="0" smtClean="0"/>
              <a:t>Komunikace je dvoupruhová s asfaltovým povrchem, s minimálními zpevněnými krajnicemi . Směrové vedení je zajištěno směrovými sloupky, vodicí čára (0,25) a přerušovaná dělicí čára značně opotřebené. Rychlost není v úseku omezena místní úpravou, na směrový oblouk upozorněno výstražným značení A1a,b. Úsek je bez svodidel. V blízkosti komunikace rybník a na vnější straně oblouku napojení účelové komunikace. </a:t>
            </a:r>
          </a:p>
          <a:p>
            <a:r>
              <a:rPr lang="cs-CZ" sz="1000" b="1" i="1" baseline="0" dirty="0" smtClean="0"/>
              <a:t>Intenzity : 	II/200	3,5 tis voz /24hod, z toho  18% těžkých vozidel</a:t>
            </a:r>
          </a:p>
          <a:p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18.6.2019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35.jpeg"/><Relationship Id="rId5" Type="http://schemas.openxmlformats.org/officeDocument/2006/relationships/image" Target="../media/image6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4" y="6119336"/>
            <a:ext cx="1153001" cy="4799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7" y="6197475"/>
            <a:ext cx="1091713" cy="449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56" y="5992653"/>
            <a:ext cx="1153001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221088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Nehodovost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01/2014 celkem </a:t>
            </a:r>
            <a:r>
              <a:rPr lang="cs-CZ" sz="3000" dirty="0" smtClean="0"/>
              <a:t>15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Následky:  </a:t>
            </a:r>
            <a:r>
              <a:rPr lang="cs-CZ" sz="2800" dirty="0" smtClean="0"/>
              <a:t>2 osoby usmrceny a 15 osob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Srážka s PP </a:t>
            </a:r>
            <a:r>
              <a:rPr lang="cs-CZ" sz="2800" dirty="0" smtClean="0"/>
              <a:t>11x </a:t>
            </a:r>
            <a:r>
              <a:rPr lang="cs-CZ" sz="2600" dirty="0"/>
              <a:t>(</a:t>
            </a:r>
            <a:r>
              <a:rPr lang="cs-CZ" sz="2600" dirty="0" smtClean="0"/>
              <a:t>2U,12L</a:t>
            </a:r>
            <a:r>
              <a:rPr lang="cs-CZ" sz="2600" dirty="0"/>
              <a:t>); </a:t>
            </a:r>
            <a:r>
              <a:rPr lang="cs-CZ" sz="2400" dirty="0"/>
              <a:t>Havárie 3x </a:t>
            </a:r>
            <a:r>
              <a:rPr lang="cs-CZ" sz="2400" dirty="0" smtClean="0"/>
              <a:t>(3L); </a:t>
            </a:r>
            <a:endParaRPr lang="cs-CZ" sz="2400" dirty="0"/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/>
              <a:t>Nepřizp</a:t>
            </a:r>
            <a:r>
              <a:rPr lang="cs-CZ" sz="2400" dirty="0"/>
              <a:t>. rychlosti  	- </a:t>
            </a:r>
            <a:r>
              <a:rPr lang="cs-CZ" sz="2400" dirty="0" smtClean="0"/>
              <a:t>stavu vozovky 10x (1U,11L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					- </a:t>
            </a:r>
            <a:r>
              <a:rPr lang="cs-CZ" sz="2400" dirty="0" smtClean="0"/>
              <a:t>DT </a:t>
            </a:r>
            <a:r>
              <a:rPr lang="cs-CZ" sz="2400" dirty="0"/>
              <a:t>stavu </a:t>
            </a:r>
            <a:r>
              <a:rPr lang="cs-CZ" sz="2400" dirty="0" smtClean="0"/>
              <a:t>3x (1U,3L)</a:t>
            </a:r>
          </a:p>
          <a:p>
            <a:r>
              <a:rPr lang="cs-CZ" sz="2600" dirty="0" smtClean="0"/>
              <a:t>Den 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vid. 9x</a:t>
            </a:r>
            <a:r>
              <a:rPr lang="cs-CZ" sz="3100" dirty="0" smtClean="0"/>
              <a:t> </a:t>
            </a:r>
            <a:r>
              <a:rPr lang="cs-CZ" sz="2400" dirty="0" smtClean="0"/>
              <a:t>(2U,12L); PP</a:t>
            </a:r>
            <a:r>
              <a:rPr lang="cs-CZ" sz="2400" dirty="0"/>
              <a:t>: </a:t>
            </a:r>
            <a:r>
              <a:rPr lang="cs-CZ" sz="2400" dirty="0" smtClean="0"/>
              <a:t>strom 8x (1U,11L)</a:t>
            </a:r>
            <a:r>
              <a:rPr lang="cs-CZ" sz="2800" dirty="0" smtClean="0"/>
              <a:t>, </a:t>
            </a:r>
            <a:r>
              <a:rPr lang="cs-CZ" sz="2400" dirty="0" smtClean="0"/>
              <a:t>zeď </a:t>
            </a:r>
            <a:r>
              <a:rPr lang="cs-CZ" sz="2400" dirty="0"/>
              <a:t>1x (1U)</a:t>
            </a:r>
            <a:r>
              <a:rPr lang="cs-CZ" sz="2800" dirty="0" smtClean="0"/>
              <a:t>	</a:t>
            </a:r>
            <a:br>
              <a:rPr lang="cs-CZ" sz="2800" dirty="0" smtClean="0"/>
            </a:br>
            <a:r>
              <a:rPr lang="cs-CZ" sz="2400" dirty="0" smtClean="0"/>
              <a:t>na Bor: 10x (1U,13L), za </a:t>
            </a:r>
            <a:r>
              <a:rPr lang="cs-CZ" sz="2400" dirty="0"/>
              <a:t>mokra </a:t>
            </a:r>
            <a:r>
              <a:rPr lang="cs-CZ" sz="2400" dirty="0" smtClean="0"/>
              <a:t>13x (2U,12L); </a:t>
            </a:r>
            <a:r>
              <a:rPr lang="cs-CZ" sz="2800" dirty="0"/>
              <a:t> </a:t>
            </a:r>
            <a:r>
              <a:rPr lang="cs-CZ" sz="2800" dirty="0" smtClean="0"/>
              <a:t> </a:t>
            </a:r>
            <a:r>
              <a:rPr lang="cs-CZ" sz="2400" dirty="0"/>
              <a:t>2018 – 19: 5x (1U,7L)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Menší poloměr oblouku, vliv povětrnostních podmínek, blízké pevné překážky</a:t>
            </a:r>
          </a:p>
        </p:txBody>
      </p:sp>
    </p:spTree>
    <p:extLst>
      <p:ext uri="{BB962C8B-B14F-4D97-AF65-F5344CB8AC3E}">
        <p14:creationId xmlns:p14="http://schemas.microsoft.com/office/powerpoint/2010/main" val="24380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Směrový oblouk </a:t>
            </a:r>
            <a:br>
              <a:rPr lang="pl-PL" sz="4000" b="1" cap="small" dirty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na II/200 u Čečkovic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0427"/>
            <a:ext cx="7200800" cy="54006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0427"/>
            <a:ext cx="7200799" cy="540060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2348864" y="4222973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3"/>
          <a:stretch/>
        </p:blipFill>
        <p:spPr>
          <a:xfrm>
            <a:off x="417431" y="1340767"/>
            <a:ext cx="8115009" cy="4536505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267744" y="4437112"/>
            <a:ext cx="5616624" cy="133130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Svodidla ( + propustek)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Obnova </a:t>
            </a:r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povrchu vozovky (klopení)</a:t>
            </a: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2420872" y="3609019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088124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pozornost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62824" y="5877272"/>
            <a:ext cx="450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1" y="5109847"/>
            <a:ext cx="1153001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35496" y="764704"/>
            <a:ext cx="4788024" cy="8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51520" y="5728526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7049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656780" y="7893496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576064" y="2708920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Křižovatka na I/19 u Štáhlav</a:t>
            </a:r>
          </a:p>
          <a:p>
            <a:endParaRPr lang="pl-PL" sz="3600" b="1" dirty="0">
              <a:solidFill>
                <a:srgbClr val="46787B"/>
              </a:solidFill>
            </a:endParaRPr>
          </a:p>
          <a:p>
            <a:r>
              <a:rPr lang="pl-PL" sz="3600" b="1" dirty="0" smtClean="0">
                <a:solidFill>
                  <a:srgbClr val="46787B"/>
                </a:solidFill>
              </a:rPr>
              <a:t>Směrový oblouk na II/200 u Čečkovic</a:t>
            </a:r>
            <a:endParaRPr lang="pl-PL" sz="3600" b="1" dirty="0">
              <a:solidFill>
                <a:srgbClr val="4678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cap="small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na </a:t>
            </a: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I/19 u Štáhlav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50517"/>
            <a:ext cx="9108423" cy="450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4644008" y="4005064"/>
            <a:ext cx="603666" cy="42573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4095546" y="3621151"/>
            <a:ext cx="332438" cy="3119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662"/>
            <a:ext cx="9144000" cy="4225931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50517"/>
            <a:ext cx="6025739" cy="451930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1" y="1350517"/>
            <a:ext cx="6025739" cy="451930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5399"/>
            <a:ext cx="6025738" cy="4519304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348938"/>
            <a:ext cx="6025738" cy="4519303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1" y="1350519"/>
            <a:ext cx="6025736" cy="4519303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4" y="1346328"/>
            <a:ext cx="6025736" cy="4519302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1" y="1340768"/>
            <a:ext cx="6025735" cy="4519302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5" y="1340284"/>
            <a:ext cx="6025735" cy="4519301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9" y="1348938"/>
            <a:ext cx="6025734" cy="4519301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1" y="1342923"/>
            <a:ext cx="6025734" cy="451930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1" y="1357972"/>
            <a:ext cx="6025732" cy="4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4225151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I/19, III/1772 a  III/1773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I/19:  spojnice Plzně (D5,I/20), Tábora (D3) a Pelhřimova (I/34)</a:t>
            </a:r>
            <a:br>
              <a:rPr lang="cs-CZ" sz="2400" dirty="0" smtClean="0"/>
            </a:br>
            <a:r>
              <a:rPr lang="cs-CZ" sz="2400" dirty="0" smtClean="0"/>
              <a:t>III/1772: páteřní kom. obce </a:t>
            </a:r>
            <a:r>
              <a:rPr lang="cs-CZ" sz="2400" dirty="0" err="1" smtClean="0"/>
              <a:t>Štáhlavy</a:t>
            </a:r>
            <a:r>
              <a:rPr lang="cs-CZ" sz="2400" dirty="0" smtClean="0"/>
              <a:t>, napojení na I/19 na Tábor;</a:t>
            </a:r>
            <a:br>
              <a:rPr lang="cs-CZ" sz="2400" dirty="0" smtClean="0"/>
            </a:br>
            <a:r>
              <a:rPr lang="cs-CZ" sz="2400" dirty="0" smtClean="0"/>
              <a:t>III/1773: spojuje obce na východ od + (</a:t>
            </a:r>
            <a:r>
              <a:rPr lang="cs-CZ" sz="2400" dirty="0" err="1" smtClean="0"/>
              <a:t>Štáhlavice</a:t>
            </a:r>
            <a:r>
              <a:rPr lang="cs-CZ" sz="2400" dirty="0" smtClean="0"/>
              <a:t>, Kornatice) se  I/19</a:t>
            </a:r>
          </a:p>
          <a:p>
            <a:r>
              <a:rPr lang="cs-CZ" sz="2800" dirty="0" smtClean="0"/>
              <a:t>Hl. kom: v oblouku, lomená přednost, bez přídatných pruhů, bez omezení rychlosti, na vnitřní str. oblouku vyvýšený terén</a:t>
            </a:r>
            <a:endParaRPr lang="cs-CZ" sz="2400" dirty="0" smtClean="0"/>
          </a:p>
          <a:p>
            <a:r>
              <a:rPr lang="cs-CZ" sz="2800" dirty="0" smtClean="0"/>
              <a:t>Vedl.: Přednost DZ P4, úhel křížení 80°, přímé, stoupají ke </a:t>
            </a:r>
            <a:r>
              <a:rPr lang="cs-CZ" sz="2800" b="1" dirty="0" smtClean="0"/>
              <a:t>+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podél větví </a:t>
            </a:r>
            <a:r>
              <a:rPr lang="cs-CZ" sz="2800" b="1" dirty="0" smtClean="0"/>
              <a:t>+</a:t>
            </a:r>
            <a:r>
              <a:rPr lang="cs-CZ" sz="2800" dirty="0" smtClean="0"/>
              <a:t> stromořadí, redukováno v místě křížení, </a:t>
            </a:r>
            <a:br>
              <a:rPr lang="cs-CZ" sz="2800" dirty="0" smtClean="0"/>
            </a:br>
            <a:r>
              <a:rPr lang="cs-CZ" sz="2800" dirty="0" smtClean="0"/>
              <a:t>úzké vozovky bez dělicí čáry</a:t>
            </a:r>
            <a:endParaRPr lang="cs-CZ" sz="2800" b="1" dirty="0" smtClean="0"/>
          </a:p>
          <a:p>
            <a:r>
              <a:rPr lang="cs-CZ" sz="2800" dirty="0" smtClean="0"/>
              <a:t>Okolí: okolní terén otevřený (pole), větve </a:t>
            </a:r>
            <a:r>
              <a:rPr lang="cs-CZ" sz="2800" b="1" dirty="0" smtClean="0"/>
              <a:t>+ </a:t>
            </a:r>
            <a:r>
              <a:rPr lang="cs-CZ" sz="2800" dirty="0" smtClean="0"/>
              <a:t>kopírují terén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762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Nehodovost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01/2014 celkem </a:t>
            </a:r>
            <a:r>
              <a:rPr lang="cs-CZ" sz="3000" dirty="0" smtClean="0"/>
              <a:t>12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Následky:  </a:t>
            </a:r>
            <a:r>
              <a:rPr lang="cs-CZ" sz="2800" dirty="0" smtClean="0"/>
              <a:t>2 os. usmrceny, 1 os. těžce a 18 os. </a:t>
            </a:r>
            <a:r>
              <a:rPr lang="cs-CZ" sz="2800" dirty="0"/>
              <a:t>lehce zraněno</a:t>
            </a:r>
          </a:p>
          <a:p>
            <a:r>
              <a:rPr lang="cs-CZ" sz="2800" dirty="0"/>
              <a:t>Nejčastější druh nehody: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cs-CZ" sz="2800" dirty="0"/>
              <a:t>Srážka</a:t>
            </a:r>
            <a:r>
              <a:rPr lang="cs-CZ" sz="2800" dirty="0" smtClean="0"/>
              <a:t> </a:t>
            </a:r>
            <a:r>
              <a:rPr lang="cs-CZ" sz="2800" dirty="0"/>
              <a:t>s </a:t>
            </a:r>
            <a:r>
              <a:rPr lang="cs-CZ" sz="2800" dirty="0" smtClean="0"/>
              <a:t>vozidlem 9x </a:t>
            </a:r>
            <a:r>
              <a:rPr lang="cs-CZ" sz="2400" dirty="0" smtClean="0"/>
              <a:t>(2U,1T,12L)</a:t>
            </a:r>
            <a:r>
              <a:rPr lang="cs-CZ" sz="2000" dirty="0" smtClean="0"/>
              <a:t>; </a:t>
            </a:r>
            <a:r>
              <a:rPr lang="cs-CZ" sz="2400" dirty="0" smtClean="0"/>
              <a:t>havárie 2x (5L) </a:t>
            </a:r>
            <a:endParaRPr lang="cs-CZ" dirty="0"/>
          </a:p>
          <a:p>
            <a:r>
              <a:rPr lang="cs-CZ" sz="2800" dirty="0"/>
              <a:t>Nejčastější příčina: </a:t>
            </a:r>
          </a:p>
          <a:p>
            <a:pPr marL="0" indent="0">
              <a:buNone/>
            </a:pPr>
            <a:r>
              <a:rPr lang="cs-CZ" sz="2800" dirty="0"/>
              <a:t>	</a:t>
            </a:r>
            <a:r>
              <a:rPr lang="cs-CZ" sz="2800" dirty="0" smtClean="0"/>
              <a:t>Vozidlu zprava 4x </a:t>
            </a:r>
            <a:r>
              <a:rPr lang="cs-CZ" sz="2400" dirty="0"/>
              <a:t>(1U,1T,10L</a:t>
            </a:r>
            <a:r>
              <a:rPr lang="cs-CZ" sz="2400" dirty="0" smtClean="0"/>
              <a:t>); Proti </a:t>
            </a:r>
            <a:r>
              <a:rPr lang="cs-CZ" sz="2400" dirty="0"/>
              <a:t>příkazu DZ:  </a:t>
            </a:r>
            <a:r>
              <a:rPr lang="cs-CZ" sz="2400" dirty="0" smtClean="0"/>
              <a:t>3x (1L)</a:t>
            </a:r>
            <a:endParaRPr lang="cs-CZ" sz="2800" dirty="0"/>
          </a:p>
          <a:p>
            <a:r>
              <a:rPr lang="cs-CZ" sz="2600" dirty="0" smtClean="0"/>
              <a:t>Den</a:t>
            </a:r>
            <a:r>
              <a:rPr lang="cs-CZ" sz="2600" dirty="0"/>
              <a:t> </a:t>
            </a:r>
            <a:r>
              <a:rPr lang="cs-CZ" sz="2600" dirty="0" smtClean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</a:t>
            </a:r>
            <a:r>
              <a:rPr lang="cs-CZ" sz="2600" dirty="0" smtClean="0"/>
              <a:t>id. 10x</a:t>
            </a:r>
            <a:r>
              <a:rPr lang="cs-CZ" sz="3100" dirty="0" smtClean="0"/>
              <a:t> </a:t>
            </a:r>
            <a:r>
              <a:rPr lang="cs-CZ" sz="2400" dirty="0"/>
              <a:t>(</a:t>
            </a:r>
            <a:r>
              <a:rPr lang="cs-CZ" sz="2400" dirty="0" smtClean="0"/>
              <a:t>2U,13L</a:t>
            </a:r>
            <a:r>
              <a:rPr lang="cs-CZ" sz="2400" dirty="0"/>
              <a:t>); </a:t>
            </a:r>
            <a:r>
              <a:rPr lang="cs-CZ" sz="2600" dirty="0" smtClean="0"/>
              <a:t>	</a:t>
            </a:r>
            <a:r>
              <a:rPr lang="cs-CZ" sz="2800" dirty="0" smtClean="0"/>
              <a:t>2018 - 19: 4x (4L)</a:t>
            </a:r>
          </a:p>
          <a:p>
            <a:r>
              <a:rPr lang="cs-CZ" sz="2600" dirty="0"/>
              <a:t>Druhé úmrtí motocyklista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Omezená přehlednost křižovatky, úzká vozovka, </a:t>
            </a:r>
            <a:br>
              <a:rPr lang="cs-CZ" sz="3000" dirty="0" smtClean="0"/>
            </a:br>
            <a:r>
              <a:rPr lang="cs-CZ" sz="3000" dirty="0" smtClean="0"/>
              <a:t>lomená přednost</a:t>
            </a:r>
            <a:endParaRPr lang="cs-CZ" sz="3000" dirty="0"/>
          </a:p>
        </p:txBody>
      </p:sp>
      <p:sp>
        <p:nvSpPr>
          <p:cNvPr id="13" name="Symbol „Zákaz“ 12"/>
          <p:cNvSpPr/>
          <p:nvPr/>
        </p:nvSpPr>
        <p:spPr>
          <a:xfrm>
            <a:off x="11340752" y="486916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Křižovatka </a:t>
            </a:r>
            <a:br>
              <a:rPr lang="pl-PL" sz="4000" b="1" cap="small" dirty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na I/19 u Štáhlav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61356"/>
            <a:ext cx="7965552" cy="538001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1" y="1391769"/>
            <a:ext cx="7132799" cy="5349599"/>
          </a:xfrm>
          <a:prstGeom prst="rect">
            <a:avLst/>
          </a:prstGeom>
        </p:spPr>
      </p:pic>
      <p:sp>
        <p:nvSpPr>
          <p:cNvPr id="27" name="Symbol „Zákaz“ 26"/>
          <p:cNvSpPr/>
          <p:nvPr/>
        </p:nvSpPr>
        <p:spPr>
          <a:xfrm>
            <a:off x="12348864" y="397190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1" y="1391769"/>
            <a:ext cx="7132799" cy="53495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1" y="1391769"/>
            <a:ext cx="7132798" cy="53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3"/>
          <a:stretch/>
        </p:blipFill>
        <p:spPr>
          <a:xfrm>
            <a:off x="179512" y="1357198"/>
            <a:ext cx="8640959" cy="452007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79512" y="3450639"/>
            <a:ext cx="5544616" cy="1202497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Přeložka silnice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terénu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Zvýraznění lokality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PVV</a:t>
            </a: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1" name="Symbol „Zákaz“ 10"/>
          <p:cNvSpPr/>
          <p:nvPr/>
        </p:nvSpPr>
        <p:spPr>
          <a:xfrm>
            <a:off x="11772800" y="453599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Směrový oblouk </a:t>
            </a: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cap="small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na </a:t>
            </a: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II/200 u Čečkovic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340515"/>
            <a:ext cx="9143062" cy="453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610980" y="4221088"/>
            <a:ext cx="736884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3591490" y="4005064"/>
            <a:ext cx="332438" cy="3119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02" y="1364632"/>
            <a:ext cx="9740659" cy="447935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72" y="1340768"/>
            <a:ext cx="6011258" cy="4508444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72" y="1354671"/>
            <a:ext cx="6011258" cy="450844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72" y="1350040"/>
            <a:ext cx="6011257" cy="450844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73" y="1354671"/>
            <a:ext cx="6011257" cy="450844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31" y="1354671"/>
            <a:ext cx="6011255" cy="4508442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30" y="1326869"/>
            <a:ext cx="6011255" cy="45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4369167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Směrový oblouk  menšího R na II/200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II/200:</a:t>
            </a:r>
            <a:r>
              <a:rPr lang="cs-CZ" sz="2800" dirty="0" smtClean="0"/>
              <a:t> </a:t>
            </a:r>
            <a:r>
              <a:rPr lang="cs-CZ" sz="2400" dirty="0" smtClean="0"/>
              <a:t>Spojnice D5, I/21, města Bor a Horšovského Týna (I/26 – &gt; SRN)</a:t>
            </a:r>
          </a:p>
          <a:p>
            <a:r>
              <a:rPr lang="cs-CZ" sz="2800" dirty="0" smtClean="0"/>
              <a:t>Úsek se nachází mezi D5 a městem Bor, </a:t>
            </a:r>
            <a:br>
              <a:rPr lang="cs-CZ" sz="2800" dirty="0" smtClean="0"/>
            </a:br>
            <a:r>
              <a:rPr lang="cs-CZ" sz="2800" dirty="0" smtClean="0"/>
              <a:t>kopíruje terén plytkého údolí s otevřenou krajinou</a:t>
            </a:r>
          </a:p>
          <a:p>
            <a:r>
              <a:rPr lang="cs-CZ" sz="2800" dirty="0" smtClean="0"/>
              <a:t>Oblouky </a:t>
            </a:r>
            <a:r>
              <a:rPr lang="cs-CZ" sz="2800" dirty="0" err="1" smtClean="0"/>
              <a:t>v</a:t>
            </a:r>
            <a:r>
              <a:rPr lang="cs-CZ" sz="2800" baseline="-25000" dirty="0" err="1" smtClean="0"/>
              <a:t>m</a:t>
            </a:r>
            <a:r>
              <a:rPr lang="cs-CZ" sz="2800" dirty="0" smtClean="0"/>
              <a:t>=70km/h, dále navazují přímější úseky, klesání k </a:t>
            </a:r>
            <a:r>
              <a:rPr lang="cs-CZ" sz="2800" dirty="0" err="1" smtClean="0"/>
              <a:t>údolnicovému</a:t>
            </a:r>
            <a:r>
              <a:rPr lang="cs-CZ" sz="2800" dirty="0" smtClean="0"/>
              <a:t> oblouku u rybníka</a:t>
            </a:r>
            <a:endParaRPr lang="cs-CZ" sz="2800" dirty="0"/>
          </a:p>
          <a:p>
            <a:r>
              <a:rPr lang="cs-CZ" sz="2400" dirty="0"/>
              <a:t>Rychlost 90km/h, </a:t>
            </a:r>
            <a:r>
              <a:rPr lang="cs-CZ" sz="2400" dirty="0" smtClean="0"/>
              <a:t>směrové sloupky, </a:t>
            </a:r>
            <a:r>
              <a:rPr lang="cs-CZ" sz="2400" dirty="0"/>
              <a:t>vodicí čáry (0,25</a:t>
            </a:r>
            <a:r>
              <a:rPr lang="cs-CZ" sz="2400" dirty="0" smtClean="0"/>
              <a:t>) a dělicí čára neznatelná, výstražné značení A1,b</a:t>
            </a:r>
          </a:p>
          <a:p>
            <a:r>
              <a:rPr lang="cs-CZ" sz="2800" dirty="0"/>
              <a:t>L</a:t>
            </a:r>
            <a:r>
              <a:rPr lang="cs-CZ" sz="2800" dirty="0" smtClean="0"/>
              <a:t>esní </a:t>
            </a:r>
            <a:r>
              <a:rPr lang="cs-CZ" sz="2800" dirty="0" smtClean="0"/>
              <a:t>porosty v oblasti </a:t>
            </a:r>
            <a:r>
              <a:rPr lang="cs-CZ" sz="2800" dirty="0" smtClean="0"/>
              <a:t>rybníka, </a:t>
            </a:r>
            <a:r>
              <a:rPr lang="cs-CZ" sz="2800" dirty="0" smtClean="0"/>
              <a:t>napojení účelové komunikace (propustek), bez svodidel</a:t>
            </a:r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71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11247</TotalTime>
  <Words>1233</Words>
  <Application>Microsoft Office PowerPoint</Application>
  <PresentationFormat>Předvádění na obrazovce (4:3)</PresentationFormat>
  <Paragraphs>130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267</cp:revision>
  <cp:lastPrinted>2019-06-18T09:04:53Z</cp:lastPrinted>
  <dcterms:created xsi:type="dcterms:W3CDTF">2017-03-15T09:26:25Z</dcterms:created>
  <dcterms:modified xsi:type="dcterms:W3CDTF">2019-06-18T09:38:19Z</dcterms:modified>
</cp:coreProperties>
</file>